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5" r:id="rId3"/>
    <p:sldId id="283" r:id="rId4"/>
    <p:sldId id="284" r:id="rId5"/>
    <p:sldId id="285" r:id="rId6"/>
    <p:sldId id="279" r:id="rId7"/>
    <p:sldId id="280" r:id="rId8"/>
    <p:sldId id="281" r:id="rId9"/>
    <p:sldId id="282" r:id="rId10"/>
    <p:sldId id="286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ztočil Martin | Multiplex 24" initials="RM|M2" lastIdx="3" clrIdx="0">
    <p:extLst>
      <p:ext uri="{19B8F6BF-5375-455C-9EA6-DF929625EA0E}">
        <p15:presenceInfo xmlns:p15="http://schemas.microsoft.com/office/powerpoint/2012/main" userId="S::roztocil@multiplex24.cz::16255bb8-d8ef-4b5b-a849-9ab746732e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94626" autoAdjust="0"/>
  </p:normalViewPr>
  <p:slideViewPr>
    <p:cSldViewPr snapToGrid="0">
      <p:cViewPr varScale="1">
        <p:scale>
          <a:sx n="84" d="100"/>
          <a:sy n="84" d="100"/>
        </p:scale>
        <p:origin x="7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43E978-523C-4533-8BC1-3E15517B0CAD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4C72AE4-F412-4D0F-98D9-8DF7EF13BAD4}" type="datetime1">
              <a:rPr lang="cs-CZ" smtClean="0"/>
              <a:t>21.09.2021</a:t>
            </a:fld>
            <a:endParaRPr lang="en-US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"/>
              <a:t>Kliknutím můžete upravit styly předlohy textu.</a:t>
            </a:r>
            <a:endParaRPr lang="en-US"/>
          </a:p>
          <a:p>
            <a:pPr lvl="1" rtl="0"/>
            <a:r>
              <a:rPr lang="cs"/>
              <a:t>Druhá úroveň</a:t>
            </a:r>
          </a:p>
          <a:p>
            <a:pPr lvl="2" rtl="0"/>
            <a:r>
              <a:rPr lang="cs"/>
              <a:t>Třetí úroveň</a:t>
            </a:r>
          </a:p>
          <a:p>
            <a:pPr lvl="3" rtl="0"/>
            <a:r>
              <a:rPr lang="cs"/>
              <a:t>Čtvrtá úroveň</a:t>
            </a:r>
          </a:p>
          <a:p>
            <a:pPr lvl="4" rtl="0"/>
            <a:r>
              <a:rPr lang="cs"/>
              <a:t>Pátá úroveň</a:t>
            </a:r>
            <a:endParaRPr lang="en-US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4C72AE4-F412-4D0F-98D9-8DF7EF13BAD4}" type="datetime1">
              <a:rPr lang="cs-CZ" smtClean="0"/>
              <a:t>21.09.2021</a:t>
            </a:fld>
            <a:endParaRPr lang="en-US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6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4C72AE4-F412-4D0F-98D9-8DF7EF13BAD4}" type="datetime1">
              <a:rPr lang="cs-CZ" smtClean="0"/>
              <a:t>21.09.2021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1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3235746"/>
            <a:ext cx="2183130" cy="280982"/>
          </a:xfrm>
        </p:spPr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3242884"/>
            <a:ext cx="4800600" cy="273844"/>
          </a:xfrm>
        </p:spPr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073150"/>
            <a:ext cx="2057400" cy="273844"/>
          </a:xfrm>
        </p:spPr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093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2488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65150"/>
            <a:ext cx="8115299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2731294"/>
            <a:ext cx="7867650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1"/>
            <a:ext cx="5243619" cy="273049"/>
          </a:xfrm>
        </p:spPr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09986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45920"/>
            <a:ext cx="4000500" cy="301809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45920"/>
            <a:ext cx="4000500" cy="301809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09972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71500"/>
            <a:ext cx="6457950" cy="97155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49500"/>
            <a:ext cx="3983831" cy="231451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49500"/>
            <a:ext cx="4000500" cy="231451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93866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86520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77333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308610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560070"/>
            <a:ext cx="4882964" cy="4103944"/>
          </a:xfrm>
        </p:spPr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308610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838802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515493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563431"/>
            <a:ext cx="2733722" cy="410058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515493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93041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3523021"/>
            <a:ext cx="8116526" cy="61451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706080"/>
            <a:ext cx="8116380" cy="26086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137537"/>
            <a:ext cx="8115300" cy="526477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79667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65150"/>
            <a:ext cx="8115300" cy="2101850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850"/>
            <a:ext cx="7597887" cy="74930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7706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565150"/>
            <a:ext cx="7613650" cy="1953371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2524168"/>
            <a:ext cx="7194552" cy="3333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969897"/>
            <a:ext cx="7613650" cy="509903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7188" y="70008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02596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613277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843526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4163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163"/>
            <a:ext cx="5243619" cy="273844"/>
          </a:xfrm>
        </p:spPr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77307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79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164464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0839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155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3143250"/>
            <a:ext cx="2588687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1771650"/>
            <a:ext cx="2588687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3655323"/>
            <a:ext cx="2588687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3143250"/>
            <a:ext cx="2586701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1771650"/>
            <a:ext cx="2586702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3655323"/>
            <a:ext cx="2586701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3143250"/>
            <a:ext cx="2592352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1771650"/>
            <a:ext cx="258590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3655321"/>
            <a:ext cx="2589334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38837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645920"/>
            <a:ext cx="8115300" cy="301809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62004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58800"/>
            <a:ext cx="1543050" cy="292735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558800"/>
            <a:ext cx="6153151" cy="29273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4956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0"/>
            <a:ext cx="5243619" cy="273844"/>
          </a:xfrm>
        </p:spPr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95114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573280"/>
            <a:ext cx="6457950" cy="96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45920"/>
            <a:ext cx="8115300" cy="301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4767263"/>
            <a:ext cx="21831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4766884"/>
            <a:ext cx="58293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28575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67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sldNum="0" hdr="0" ftr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cs.wikipedia.org/wiki/Color_Music_Radio" TargetMode="External"/><Relationship Id="rId18" Type="http://schemas.openxmlformats.org/officeDocument/2006/relationships/hyperlink" Target="https://cs.wikipedia.org/wiki/Radio_Dechovka" TargetMode="External"/><Relationship Id="rId26" Type="http://schemas.openxmlformats.org/officeDocument/2006/relationships/hyperlink" Target="https://cs.wikipedia.org/wiki/BBC_World_Service" TargetMode="External"/><Relationship Id="rId39" Type="http://schemas.openxmlformats.org/officeDocument/2006/relationships/hyperlink" Target="https://cs.wikipedia.org/wiki/%C4%8Cesk%C3%BD_rozhlas_Zl%C3%ADn" TargetMode="External"/><Relationship Id="rId21" Type="http://schemas.openxmlformats.org/officeDocument/2006/relationships/hyperlink" Target="https://cs.wikipedia.org/wiki/Radio_Kiss" TargetMode="External"/><Relationship Id="rId34" Type="http://schemas.openxmlformats.org/officeDocument/2006/relationships/hyperlink" Target="https://cs.wikipedia.org/wiki/%C4%8Cesk%C3%BD_rozhlas_Plze%C5%88" TargetMode="External"/><Relationship Id="rId42" Type="http://schemas.openxmlformats.org/officeDocument/2006/relationships/hyperlink" Target="https://cs.wikipedia.org/wiki/Radio_%C4%8Cas_Rock" TargetMode="External"/><Relationship Id="rId47" Type="http://schemas.openxmlformats.org/officeDocument/2006/relationships/hyperlink" Target="https://cs.wikipedia.org/w/index.php?title=R%C3%A1dio_Han%C3%A1&amp;action=edit&amp;redlink=1" TargetMode="External"/><Relationship Id="rId50" Type="http://schemas.openxmlformats.org/officeDocument/2006/relationships/hyperlink" Target="https://cs.wikipedia.org/wiki/Hitr%C3%A1dio_City_93,7_FM" TargetMode="External"/><Relationship Id="rId55" Type="http://schemas.openxmlformats.org/officeDocument/2006/relationships/hyperlink" Target="https://cs.wikipedia.org/w/index.php?title=Hitr%C3%A1dio_FM_Plus&amp;action=edit&amp;redlink=1" TargetMode="External"/><Relationship Id="rId63" Type="http://schemas.openxmlformats.org/officeDocument/2006/relationships/hyperlink" Target="https://cs.wikipedia.org/wiki/R%C3%A1dio_Orlicko" TargetMode="External"/><Relationship Id="rId68" Type="http://schemas.openxmlformats.org/officeDocument/2006/relationships/hyperlink" Target="https://cs.wikipedia.org/wiki/Radio_Spin" TargetMode="External"/><Relationship Id="rId76" Type="http://schemas.openxmlformats.org/officeDocument/2006/relationships/hyperlink" Target="https://cs.wikipedia.org/wiki/%C4%8Cesk%C3%BD_rozhlas_Radio%C5%BEurn%C3%A1l_Sport" TargetMode="External"/><Relationship Id="rId84" Type="http://schemas.openxmlformats.org/officeDocument/2006/relationships/image" Target="../media/image5.png"/><Relationship Id="rId7" Type="http://schemas.openxmlformats.org/officeDocument/2006/relationships/hyperlink" Target="https://cs.wikipedia.org/wiki/Evropa_2" TargetMode="External"/><Relationship Id="rId71" Type="http://schemas.openxmlformats.org/officeDocument/2006/relationships/hyperlink" Target="https://cs.wikipedia.org/wiki/%C4%8Cesk%C3%BD_rozhlas_R%C3%A1dio_DAB_Praha" TargetMode="External"/><Relationship Id="rId2" Type="http://schemas.openxmlformats.org/officeDocument/2006/relationships/image" Target="../media/image7.jpg"/><Relationship Id="rId16" Type="http://schemas.openxmlformats.org/officeDocument/2006/relationships/hyperlink" Target="https://cs.wikipedia.org/wiki/%C4%8Cesk%C3%BD_Impuls" TargetMode="External"/><Relationship Id="rId29" Type="http://schemas.openxmlformats.org/officeDocument/2006/relationships/hyperlink" Target="https://cs.wikipedia.org/wiki/%C4%8Cesk%C3%BD_rozhlas_Hradec_Kr%C3%A1lov%C3%A9" TargetMode="External"/><Relationship Id="rId11" Type="http://schemas.openxmlformats.org/officeDocument/2006/relationships/hyperlink" Target="https://cs.wikipedia.org/wiki/R%C3%A1dio_Blan%C3%ADk" TargetMode="External"/><Relationship Id="rId24" Type="http://schemas.openxmlformats.org/officeDocument/2006/relationships/hyperlink" Target="https://cs.wikipedia.org/wiki/Rock_Radio" TargetMode="External"/><Relationship Id="rId32" Type="http://schemas.openxmlformats.org/officeDocument/2006/relationships/hyperlink" Target="https://cs.wikipedia.org/wiki/%C4%8Cesk%C3%BD_rozhlas_Ostrava" TargetMode="External"/><Relationship Id="rId37" Type="http://schemas.openxmlformats.org/officeDocument/2006/relationships/hyperlink" Target="https://cs.wikipedia.org/wiki/%C4%8Cesk%C3%BD_rozhlas_Vyso%C4%8Dina" TargetMode="External"/><Relationship Id="rId40" Type="http://schemas.openxmlformats.org/officeDocument/2006/relationships/hyperlink" Target="https://cs.wikipedia.org/wiki/Radio_1" TargetMode="External"/><Relationship Id="rId45" Type="http://schemas.openxmlformats.org/officeDocument/2006/relationships/hyperlink" Target="https://cs.wikipedia.org/wiki/Expres_FM" TargetMode="External"/><Relationship Id="rId53" Type="http://schemas.openxmlformats.org/officeDocument/2006/relationships/hyperlink" Target="https://cs.wikipedia.org/wiki/Hitr%C3%A1dio_Faktor" TargetMode="External"/><Relationship Id="rId58" Type="http://schemas.openxmlformats.org/officeDocument/2006/relationships/hyperlink" Target="https://cs.wikipedia.org/wiki/Hitr%C3%A1dio_Zl%C3%ADn" TargetMode="External"/><Relationship Id="rId66" Type="http://schemas.openxmlformats.org/officeDocument/2006/relationships/hyperlink" Target="https://cs.wikipedia.org/wiki/RockZone_105,9" TargetMode="External"/><Relationship Id="rId74" Type="http://schemas.openxmlformats.org/officeDocument/2006/relationships/hyperlink" Target="https://cs.wikipedia.org/wiki/%C4%8Cesk%C3%BD_rozhlas_R%C3%A1dio_Retro" TargetMode="External"/><Relationship Id="rId79" Type="http://schemas.openxmlformats.org/officeDocument/2006/relationships/hyperlink" Target="https://cs.wikipedia.org/w/index.php?title=Pigy_R%C3%A1dio&amp;action=edit&amp;redlink=1" TargetMode="External"/><Relationship Id="rId5" Type="http://schemas.openxmlformats.org/officeDocument/2006/relationships/hyperlink" Target="https://cs.wikipedia.org/wiki/%C4%8Cesk%C3%BD_rozhlas_Radio%C5%BEurn%C3%A1l" TargetMode="External"/><Relationship Id="rId61" Type="http://schemas.openxmlformats.org/officeDocument/2006/relationships/hyperlink" Target="https://cs.wikipedia.org/w/index.php?title=R%C3%A1dio_Krom%C4%9B%C5%99%C3%AD%C5%BE&amp;action=edit&amp;redlink=1" TargetMode="External"/><Relationship Id="rId82" Type="http://schemas.openxmlformats.org/officeDocument/2006/relationships/hyperlink" Target="https://cs.wikipedia.org/wiki/R%C3%A1dio_Penny_live" TargetMode="External"/><Relationship Id="rId19" Type="http://schemas.openxmlformats.org/officeDocument/2006/relationships/hyperlink" Target="https://cs.wikipedia.org/wiki/Fajn_Radio" TargetMode="External"/><Relationship Id="rId4" Type="http://schemas.openxmlformats.org/officeDocument/2006/relationships/hyperlink" Target="https://cs.wikipedia.org/wiki/%C4%8Cesk%C3%BD_rozhlas_Plus" TargetMode="External"/><Relationship Id="rId9" Type="http://schemas.openxmlformats.org/officeDocument/2006/relationships/hyperlink" Target="https://cs.wikipedia.org/wiki/R%C3%A1dio_Impuls" TargetMode="External"/><Relationship Id="rId14" Type="http://schemas.openxmlformats.org/officeDocument/2006/relationships/hyperlink" Target="https://cs.wikipedia.org/wiki/Country_Radio" TargetMode="External"/><Relationship Id="rId22" Type="http://schemas.openxmlformats.org/officeDocument/2006/relationships/hyperlink" Target="https://cs.wikipedia.org/wiki/Radio_Proglas" TargetMode="External"/><Relationship Id="rId27" Type="http://schemas.openxmlformats.org/officeDocument/2006/relationships/hyperlink" Target="https://cs.wikipedia.org/wiki/%C4%8Cesk%C3%BD_rozhlas_Brno" TargetMode="External"/><Relationship Id="rId30" Type="http://schemas.openxmlformats.org/officeDocument/2006/relationships/hyperlink" Target="https://cs.wikipedia.org/wiki/%C4%8Cesk%C3%BD_rozhlas_Liberec" TargetMode="External"/><Relationship Id="rId35" Type="http://schemas.openxmlformats.org/officeDocument/2006/relationships/hyperlink" Target="https://cs.wikipedia.org/wiki/%C4%8Cesk%C3%BD_rozhlas_Karlovy_Vary" TargetMode="External"/><Relationship Id="rId43" Type="http://schemas.openxmlformats.org/officeDocument/2006/relationships/hyperlink" Target="https://cs.wikipedia.org/w/index.php?title=R%C3%A1dio_%C4%8Cesk%C3%A1_Kanada&amp;action=edit&amp;redlink=1" TargetMode="External"/><Relationship Id="rId48" Type="http://schemas.openxmlformats.org/officeDocument/2006/relationships/hyperlink" Target="https://cs.wikipedia.org/wiki/Hitr%C3%A1dio" TargetMode="External"/><Relationship Id="rId56" Type="http://schemas.openxmlformats.org/officeDocument/2006/relationships/hyperlink" Target="https://cs.wikipedia.org/wiki/Hitr%C3%A1dio_Orion" TargetMode="External"/><Relationship Id="rId64" Type="http://schemas.openxmlformats.org/officeDocument/2006/relationships/hyperlink" Target="https://cs.wikipedia.org/wiki/R%C3%A1dio_Otava" TargetMode="External"/><Relationship Id="rId69" Type="http://schemas.openxmlformats.org/officeDocument/2006/relationships/hyperlink" Target="https://cs.wikipedia.org/wiki/R%C3%A1dio_Z%C3%A1pad" TargetMode="External"/><Relationship Id="rId77" Type="http://schemas.openxmlformats.org/officeDocument/2006/relationships/hyperlink" Target="https://cs.wikipedia.org/wiki/DAB_Plus_Top_40" TargetMode="External"/><Relationship Id="rId8" Type="http://schemas.openxmlformats.org/officeDocument/2006/relationships/hyperlink" Target="https://cs.wikipedia.org/wiki/Frekvence_1" TargetMode="External"/><Relationship Id="rId51" Type="http://schemas.openxmlformats.org/officeDocument/2006/relationships/hyperlink" Target="https://cs.wikipedia.org/wiki/Hitr%C3%A1dio_%C4%8Cern%C3%A1_Hora" TargetMode="External"/><Relationship Id="rId72" Type="http://schemas.openxmlformats.org/officeDocument/2006/relationships/hyperlink" Target="https://cs.wikipedia.org/wiki/%C4%8Cesk%C3%BD_rozhlas_Jazz" TargetMode="External"/><Relationship Id="rId80" Type="http://schemas.openxmlformats.org/officeDocument/2006/relationships/hyperlink" Target="https://cs.wikipedia.org/wiki/R%C3%A1dio_Samson" TargetMode="External"/><Relationship Id="rId85" Type="http://schemas.openxmlformats.org/officeDocument/2006/relationships/image" Target="../media/image6.png"/><Relationship Id="rId3" Type="http://schemas.openxmlformats.org/officeDocument/2006/relationships/hyperlink" Target="https://cs.wikipedia.org/wiki/%C4%8Cesk%C3%BD_rozhlas_Dvojka" TargetMode="External"/><Relationship Id="rId12" Type="http://schemas.openxmlformats.org/officeDocument/2006/relationships/hyperlink" Target="https://cs.wikipedia.org/wiki/R%C3%A1dio_Bonton" TargetMode="External"/><Relationship Id="rId17" Type="http://schemas.openxmlformats.org/officeDocument/2006/relationships/hyperlink" Target="https://cs.wikipedia.org/wiki/R%C3%A1dio_D%C3%A1lnice" TargetMode="External"/><Relationship Id="rId25" Type="http://schemas.openxmlformats.org/officeDocument/2006/relationships/hyperlink" Target="https://cs.wikipedia.org/w/index.php?title=R%C3%A1dio_Z&amp;action=edit&amp;redlink=1" TargetMode="External"/><Relationship Id="rId33" Type="http://schemas.openxmlformats.org/officeDocument/2006/relationships/hyperlink" Target="https://cs.wikipedia.org/wiki/%C4%8Cesk%C3%BD_rozhlas_Pardubice" TargetMode="External"/><Relationship Id="rId38" Type="http://schemas.openxmlformats.org/officeDocument/2006/relationships/hyperlink" Target="https://cs.wikipedia.org/wiki/%C4%8Cesk%C3%BD_rozhlas_Sever" TargetMode="External"/><Relationship Id="rId46" Type="http://schemas.openxmlformats.org/officeDocument/2006/relationships/hyperlink" Target="https://cs.wikipedia.org/w/index.php?title=Free_R%C3%A1dio&amp;action=edit&amp;redlink=1" TargetMode="External"/><Relationship Id="rId59" Type="http://schemas.openxmlformats.org/officeDocument/2006/relationships/hyperlink" Target="https://cs.wikipedia.org/wiki/R%C3%A1dio_Jih" TargetMode="External"/><Relationship Id="rId67" Type="http://schemas.openxmlformats.org/officeDocument/2006/relationships/hyperlink" Target="https://cs.wikipedia.org/w/index.php?title=Radio_Rubi&amp;action=edit&amp;redlink=1" TargetMode="External"/><Relationship Id="rId20" Type="http://schemas.openxmlformats.org/officeDocument/2006/relationships/hyperlink" Target="https://cs.wikipedia.org/wiki/Hey_Radio" TargetMode="External"/><Relationship Id="rId41" Type="http://schemas.openxmlformats.org/officeDocument/2006/relationships/hyperlink" Target="https://cs.wikipedia.org/wiki/Classic_Praha" TargetMode="External"/><Relationship Id="rId54" Type="http://schemas.openxmlformats.org/officeDocument/2006/relationships/hyperlink" Target="https://cs.wikipedia.org/wiki/Hitr%C3%A1dio_FM" TargetMode="External"/><Relationship Id="rId62" Type="http://schemas.openxmlformats.org/officeDocument/2006/relationships/hyperlink" Target="https://cs.wikipedia.org/w/index.php?title=Netro_Life_Radio&amp;action=edit&amp;redlink=1" TargetMode="External"/><Relationship Id="rId70" Type="http://schemas.openxmlformats.org/officeDocument/2006/relationships/hyperlink" Target="https://cs.wikipedia.org/wiki/%C4%8Cesk%C3%BD_rozhlas_D-dur" TargetMode="External"/><Relationship Id="rId75" Type="http://schemas.openxmlformats.org/officeDocument/2006/relationships/hyperlink" Target="https://cs.wikipedia.org/wiki/%C4%8Cesk%C3%BD_rozhlas_Radio_Wave" TargetMode="External"/><Relationship Id="rId83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%C4%8Cesk%C3%BD_rozhlas_Vltava" TargetMode="External"/><Relationship Id="rId15" Type="http://schemas.openxmlformats.org/officeDocument/2006/relationships/hyperlink" Target="https://cs.wikipedia.org/wiki/Radio_%C4%8Cas" TargetMode="External"/><Relationship Id="rId23" Type="http://schemas.openxmlformats.org/officeDocument/2006/relationships/hyperlink" Target="https://cs.wikipedia.org/wiki/Sign%C3%A1l_r%C3%A1dio" TargetMode="External"/><Relationship Id="rId28" Type="http://schemas.openxmlformats.org/officeDocument/2006/relationships/hyperlink" Target="https://cs.wikipedia.org/wiki/%C4%8Cesk%C3%BD_rozhlas_%C4%8Cesk%C3%A9_Bud%C4%9Bjovice" TargetMode="External"/><Relationship Id="rId36" Type="http://schemas.openxmlformats.org/officeDocument/2006/relationships/hyperlink" Target="https://cs.wikipedia.org/wiki/%C4%8Cesk%C3%BD_rozhlas_Region" TargetMode="External"/><Relationship Id="rId49" Type="http://schemas.openxmlformats.org/officeDocument/2006/relationships/hyperlink" Target="https://cs.wikipedia.org/w/index.php?title=Hitr%C3%A1dio_City&amp;action=edit&amp;redlink=1" TargetMode="External"/><Relationship Id="rId57" Type="http://schemas.openxmlformats.org/officeDocument/2006/relationships/hyperlink" Target="https://cs.wikipedia.org/wiki/Hitr%C3%A1dio_Vyso%C4%8Dina" TargetMode="External"/><Relationship Id="rId10" Type="http://schemas.openxmlformats.org/officeDocument/2006/relationships/hyperlink" Target="https://cs.wikipedia.org/wiki/Radio_Beat" TargetMode="External"/><Relationship Id="rId31" Type="http://schemas.openxmlformats.org/officeDocument/2006/relationships/hyperlink" Target="https://cs.wikipedia.org/wiki/%C4%8Cesk%C3%BD_rozhlas_Olomouc" TargetMode="External"/><Relationship Id="rId44" Type="http://schemas.openxmlformats.org/officeDocument/2006/relationships/hyperlink" Target="https://cs.wikipedia.org/w/index.php?title=Dance_R%C3%A1dio&amp;action=edit&amp;redlink=1" TargetMode="External"/><Relationship Id="rId52" Type="http://schemas.openxmlformats.org/officeDocument/2006/relationships/hyperlink" Target="https://cs.wikipedia.org/wiki/Hitr%C3%A1dio_Dragon" TargetMode="External"/><Relationship Id="rId60" Type="http://schemas.openxmlformats.org/officeDocument/2006/relationships/hyperlink" Target="https://cs.wikipedia.org/wiki/R%C3%A1dio_Krokod%C3%BDl" TargetMode="External"/><Relationship Id="rId65" Type="http://schemas.openxmlformats.org/officeDocument/2006/relationships/hyperlink" Target="https://cs.wikipedia.org/wiki/Radio_Relax" TargetMode="External"/><Relationship Id="rId73" Type="http://schemas.openxmlformats.org/officeDocument/2006/relationships/hyperlink" Target="https://cs.wikipedia.org/wiki/%C4%8Cesk%C3%BD_rozhlas_R%C3%A1dio_Junior" TargetMode="External"/><Relationship Id="rId78" Type="http://schemas.openxmlformats.org/officeDocument/2006/relationships/hyperlink" Target="https://cs.wikipedia.org/w/index.php?title=Hlas_Prahy&amp;action=edit&amp;redlink=1" TargetMode="External"/><Relationship Id="rId81" Type="http://schemas.openxmlformats.org/officeDocument/2006/relationships/hyperlink" Target="https://cs.wikipedia.org/wiki/Radio_France_International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242B842C-D72B-AA40-B44B-8261EDE57A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97812" cy="514350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5479" y="367392"/>
            <a:ext cx="4003342" cy="532687"/>
          </a:xfrm>
        </p:spPr>
        <p:txBody>
          <a:bodyPr rtlCol="0">
            <a:normAutofit/>
          </a:bodyPr>
          <a:lstStyle/>
          <a:p>
            <a:pPr algn="r" rtl="0"/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 </a:t>
            </a:r>
            <a:r>
              <a:rPr lang="c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vers. </a:t>
            </a:r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DAB +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4159FAA-8435-4FC6-A152-75E6DDE1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03" y="367392"/>
            <a:ext cx="772010" cy="53268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9D303C1-D8A4-4822-98C5-3A37FDEC2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949" y="479418"/>
            <a:ext cx="402371" cy="42066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0E5CEFE-2B22-451B-B24F-CBAC5ECF7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601" y="367392"/>
            <a:ext cx="542591" cy="536494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D3A6C4C8-B607-E94F-9435-76A55B327BC6}"/>
              </a:ext>
            </a:extLst>
          </p:cNvPr>
          <p:cNvSpPr txBox="1">
            <a:spLocks/>
          </p:cNvSpPr>
          <p:nvPr/>
        </p:nvSpPr>
        <p:spPr>
          <a:xfrm>
            <a:off x="5043412" y="2353733"/>
            <a:ext cx="4003342" cy="9852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Martin Roztočil</a:t>
            </a:r>
          </a:p>
          <a:p>
            <a:pPr algn="r"/>
            <a:r>
              <a:rPr lang="cs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ředitel vnějších vztahů</a:t>
            </a:r>
          </a:p>
          <a:p>
            <a:pPr algn="r"/>
            <a:endParaRPr lang="cs" sz="2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cs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 září 2021 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>
              <p:cTn id="11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964 -0.0794 " pathEditMode="relative" rAng="0" ptsTypes="AA">
                                      <p:cBhvr>
                                        <p:cTn id="15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-398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  <p:bldLst>
      <p:bldP spid="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AC907A6F-964B-304B-8B85-694959366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4482" y="-24589"/>
            <a:ext cx="18556964" cy="5219700"/>
          </a:xfrm>
          <a:prstGeom prst="rect">
            <a:avLst/>
          </a:prstGeom>
        </p:spPr>
      </p:pic>
      <p:sp>
        <p:nvSpPr>
          <p:cNvPr id="26" name="Nadpis 1">
            <a:extLst>
              <a:ext uri="{FF2B5EF4-FFF2-40B4-BE49-F238E27FC236}">
                <a16:creationId xmlns:a16="http://schemas.microsoft.com/office/drawing/2014/main" id="{6D408956-978B-A84F-9655-75086B6AA9F7}"/>
              </a:ext>
            </a:extLst>
          </p:cNvPr>
          <p:cNvSpPr txBox="1">
            <a:spLocks/>
          </p:cNvSpPr>
          <p:nvPr/>
        </p:nvSpPr>
        <p:spPr>
          <a:xfrm>
            <a:off x="4538972" y="60050"/>
            <a:ext cx="4349382" cy="74906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odnadpis 2">
            <a:extLst>
              <a:ext uri="{FF2B5EF4-FFF2-40B4-BE49-F238E27FC236}">
                <a16:creationId xmlns:a16="http://schemas.microsoft.com/office/drawing/2014/main" id="{CA7C911F-8F0B-7E47-8196-308D1900E141}"/>
              </a:ext>
            </a:extLst>
          </p:cNvPr>
          <p:cNvSpPr txBox="1">
            <a:spLocks/>
          </p:cNvSpPr>
          <p:nvPr/>
        </p:nvSpPr>
        <p:spPr>
          <a:xfrm>
            <a:off x="5115044" y="554989"/>
            <a:ext cx="3773310" cy="5143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450"/>
              </a:spcAft>
              <a:buNone/>
            </a:pPr>
            <a:endParaRPr lang="cs" sz="1650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BB556FC5-9DAA-4958-9691-9101A2F9C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664" y="155946"/>
            <a:ext cx="2995969" cy="4493954"/>
          </a:xfrm>
        </p:spPr>
      </p:pic>
    </p:spTree>
    <p:extLst>
      <p:ext uri="{BB962C8B-B14F-4D97-AF65-F5344CB8AC3E}">
        <p14:creationId xmlns:p14="http://schemas.microsoft.com/office/powerpoint/2010/main" val="1762915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94028 0.0037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4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Zástupný objekt pre obsah 10">
            <a:extLst>
              <a:ext uri="{FF2B5EF4-FFF2-40B4-BE49-F238E27FC236}">
                <a16:creationId xmlns:a16="http://schemas.microsoft.com/office/drawing/2014/main" id="{1FA9FE3F-8E97-0844-83E7-10C12639E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030" cy="51435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E4A019A-4120-4C9A-8234-0BCD8E301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211" y="350265"/>
            <a:ext cx="2584928" cy="178018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012ED28-7306-4AD9-97B1-68EA652DC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589" y="2631057"/>
            <a:ext cx="2158171" cy="215817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AE86AAA-9666-4CF5-9877-2AA65E7E2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07" y="1934017"/>
            <a:ext cx="1572904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93219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64B26B-4B3E-43C0-8338-CF8AE2D2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BE4239B-5599-4A40-8195-A606687EB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639C23-9424-4615-9F2F-4DF01B7F951B}" type="datetime1">
              <a:rPr lang="cs-CZ" smtClean="0"/>
              <a:t>21.09.2021</a:t>
            </a:fld>
            <a:endParaRPr lang="en-US" dirty="0"/>
          </a:p>
        </p:txBody>
      </p:sp>
      <p:pic>
        <p:nvPicPr>
          <p:cNvPr id="8" name="Zástupný objekt pre obsah 7">
            <a:extLst>
              <a:ext uri="{FF2B5EF4-FFF2-40B4-BE49-F238E27FC236}">
                <a16:creationId xmlns:a16="http://schemas.microsoft.com/office/drawing/2014/main" id="{A3950546-8CEF-6845-8AC1-8224DA58D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36685" y="-2163813"/>
            <a:ext cx="5261624" cy="9353006"/>
          </a:xfr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C7E9FDF-6A5C-49CB-B71A-FEFF09849E90}"/>
              </a:ext>
            </a:extLst>
          </p:cNvPr>
          <p:cNvSpPr txBox="1"/>
          <p:nvPr/>
        </p:nvSpPr>
        <p:spPr>
          <a:xfrm>
            <a:off x="574964" y="990601"/>
            <a:ext cx="6631252" cy="224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</a:pPr>
            <a:r>
              <a:rPr lang="cs-CZ" sz="3200" dirty="0">
                <a:solidFill>
                  <a:srgbClr val="FFFF00"/>
                </a:solidFill>
              </a:rPr>
              <a:t>Pokrytí: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rgbClr val="FFFF00"/>
                </a:solidFill>
              </a:rPr>
              <a:t>Morava a Slezsko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rgbClr val="FFFF00"/>
                </a:solidFill>
              </a:rPr>
              <a:t>Celoplošně podél dálnic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rgbClr val="FFFF00"/>
                </a:solidFill>
              </a:rPr>
              <a:t>DVB-T2</a:t>
            </a:r>
          </a:p>
        </p:txBody>
      </p:sp>
    </p:spTree>
    <p:extLst>
      <p:ext uri="{BB962C8B-B14F-4D97-AF65-F5344CB8AC3E}">
        <p14:creationId xmlns:p14="http://schemas.microsoft.com/office/powerpoint/2010/main" val="158437182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8A7A1-215D-4280-8C07-5E1BDFA7D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BDA0AA3-B779-49E3-9776-364D24DE7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002" y="-10127"/>
            <a:ext cx="9162002" cy="515362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F1B52C0-1E46-485B-90C0-F709303DEA46}"/>
              </a:ext>
            </a:extLst>
          </p:cNvPr>
          <p:cNvSpPr txBox="1"/>
          <p:nvPr/>
        </p:nvSpPr>
        <p:spPr>
          <a:xfrm>
            <a:off x="568038" y="332509"/>
            <a:ext cx="3719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FM vysílání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od roku 1959</a:t>
            </a:r>
          </a:p>
        </p:txBody>
      </p:sp>
    </p:spTree>
    <p:extLst>
      <p:ext uri="{BB962C8B-B14F-4D97-AF65-F5344CB8AC3E}">
        <p14:creationId xmlns:p14="http://schemas.microsoft.com/office/powerpoint/2010/main" val="2026083031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B5A9A929-F635-DA4D-AF18-A285FB6C2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2059" y="-32656"/>
            <a:ext cx="18556964" cy="5219700"/>
          </a:xfrm>
          <a:prstGeom prst="rect">
            <a:avLst/>
          </a:prstGeom>
        </p:spPr>
      </p:pic>
      <p:sp>
        <p:nvSpPr>
          <p:cNvPr id="26" name="Nadpis 1">
            <a:extLst>
              <a:ext uri="{FF2B5EF4-FFF2-40B4-BE49-F238E27FC236}">
                <a16:creationId xmlns:a16="http://schemas.microsoft.com/office/drawing/2014/main" id="{6D408956-978B-A84F-9655-75086B6AA9F7}"/>
              </a:ext>
            </a:extLst>
          </p:cNvPr>
          <p:cNvSpPr txBox="1">
            <a:spLocks/>
          </p:cNvSpPr>
          <p:nvPr/>
        </p:nvSpPr>
        <p:spPr>
          <a:xfrm>
            <a:off x="4538972" y="60050"/>
            <a:ext cx="4349382" cy="74906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28" name="Podnadpis 2">
            <a:extLst>
              <a:ext uri="{FF2B5EF4-FFF2-40B4-BE49-F238E27FC236}">
                <a16:creationId xmlns:a16="http://schemas.microsoft.com/office/drawing/2014/main" id="{CA7C911F-8F0B-7E47-8196-308D1900E141}"/>
              </a:ext>
            </a:extLst>
          </p:cNvPr>
          <p:cNvSpPr txBox="1">
            <a:spLocks/>
          </p:cNvSpPr>
          <p:nvPr/>
        </p:nvSpPr>
        <p:spPr>
          <a:xfrm>
            <a:off x="5115044" y="554989"/>
            <a:ext cx="3773310" cy="5143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450"/>
              </a:spcAft>
              <a:buNone/>
            </a:pPr>
            <a:endParaRPr lang="cs" sz="1650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A697EDE3-C2BB-497C-9F85-3C7A3DEE00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193529"/>
              </p:ext>
            </p:extLst>
          </p:nvPr>
        </p:nvGraphicFramePr>
        <p:xfrm>
          <a:off x="782766" y="1069339"/>
          <a:ext cx="7874109" cy="3659580"/>
        </p:xfrm>
        <a:graphic>
          <a:graphicData uri="http://schemas.openxmlformats.org/drawingml/2006/table">
            <a:tbl>
              <a:tblPr/>
              <a:tblGrid>
                <a:gridCol w="790062">
                  <a:extLst>
                    <a:ext uri="{9D8B030D-6E8A-4147-A177-3AD203B41FA5}">
                      <a16:colId xmlns:a16="http://schemas.microsoft.com/office/drawing/2014/main" val="3285730713"/>
                    </a:ext>
                  </a:extLst>
                </a:gridCol>
                <a:gridCol w="7084047">
                  <a:extLst>
                    <a:ext uri="{9D8B030D-6E8A-4147-A177-3AD203B41FA5}">
                      <a16:colId xmlns:a16="http://schemas.microsoft.com/office/drawing/2014/main" val="2613735043"/>
                    </a:ext>
                  </a:extLst>
                </a:gridCol>
              </a:tblGrid>
              <a:tr h="194807">
                <a:tc gridSpan="2">
                  <a:txBody>
                    <a:bodyPr/>
                    <a:lstStyle/>
                    <a:p>
                      <a:pPr algn="ctr"/>
                      <a:r>
                        <a:rPr lang="cs-CZ" sz="900" b="1" dirty="0">
                          <a:solidFill>
                            <a:schemeClr val="tx1"/>
                          </a:solidFill>
                          <a:effectLst/>
                        </a:rPr>
                        <a:t>České rozhlasové stanice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664445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710797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pPr algn="r"/>
                      <a:r>
                        <a:rPr lang="cs-CZ" sz="900" b="1">
                          <a:solidFill>
                            <a:schemeClr val="tx1"/>
                          </a:solidFill>
                          <a:effectLst/>
                        </a:rPr>
                        <a:t>Celoplošné</a:t>
                      </a: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" tooltip="Český rozhlas Dvojk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Dvojka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" tooltip="Český rozhlas Plu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Plus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" tooltip="Český rozhlas Radiožurná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Radiožurnál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" tooltip="Český rozhlas Vltav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Vltava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" tooltip="Evropa 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Evropa 2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8" tooltip="Frekvence 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Frekvence 1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9" tooltip="Rádio Impu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Impuls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78033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endParaRPr lang="cs-CZ" sz="90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586381"/>
                  </a:ext>
                </a:extLst>
              </a:tr>
              <a:tr h="329673">
                <a:tc>
                  <a:txBody>
                    <a:bodyPr/>
                    <a:lstStyle/>
                    <a:p>
                      <a:pPr algn="r"/>
                      <a:r>
                        <a:rPr lang="cs-CZ" sz="900" b="1" dirty="0">
                          <a:solidFill>
                            <a:schemeClr val="tx1"/>
                          </a:solidFill>
                          <a:effectLst/>
                        </a:rPr>
                        <a:t>Multiregionální</a:t>
                      </a: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0" tooltip="Radio Bea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Beat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1" tooltip="Rádio Blaník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Blaník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2" tooltip="Rádio Bont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Bonton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3" tooltip="Color Music Ra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Color Music Radio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4" tooltip="Country Ra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Country Radio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5" tooltip="Radio Ča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Čas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6" tooltip="Český Impu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Český Impuls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7" tooltip="Rádio Dáln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Dálnice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8" tooltip="Radio Dechovk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Dechovka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19" tooltip="Fajn Ra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Fajn Radio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0" tooltip="Hey Ra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Hey Radio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1" tooltip="Radio Kis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Kiss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2" tooltip="Radio Progla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Proglas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3" tooltip="Signál rá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Signál rádio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4" tooltip="Rock Ra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Rock Radio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5" tooltip="Rádio Z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Z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(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6" tooltip="BBC World Ser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BBC World Service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4982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406721"/>
                  </a:ext>
                </a:extLst>
              </a:tr>
              <a:tr h="329673">
                <a:tc>
                  <a:txBody>
                    <a:bodyPr/>
                    <a:lstStyle/>
                    <a:p>
                      <a:pPr algn="r"/>
                      <a:r>
                        <a:rPr lang="cs-CZ" sz="900" b="1">
                          <a:solidFill>
                            <a:schemeClr val="tx1"/>
                          </a:solidFill>
                          <a:effectLst/>
                        </a:rPr>
                        <a:t>Regionální ČRo*</a:t>
                      </a: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7" tooltip="Český rozhlas Brn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Brno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8" tooltip="Český rozhlas České Budějo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České Budějovice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29" tooltip="Český rozhlas Hradec Králov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Hradec Králové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0" tooltip="Český rozhlas Libere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Liberec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1" tooltip="Český rozhlas Olomou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Olomouc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2" tooltip="Český rozhlas Ostrav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Ostrava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3" tooltip="Český rozhlas Pardub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Pardubice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4" tooltip="Český rozhlas Plzeň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Plzeň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5" tooltip="Český rozhlas Karlovy Var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Karlovy Vary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6" tooltip="Český rozhlas Reg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Region – Praha a střední Čechy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7" tooltip="Český rozhlas Vysočin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Vysočina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8" tooltip="Český rozhlas Sev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Sever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(Ústí nad Labem)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39" tooltip="Český rozhlas Zlí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Zlín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479785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endParaRPr lang="cs-CZ" sz="90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74448"/>
                  </a:ext>
                </a:extLst>
              </a:tr>
              <a:tr h="599406">
                <a:tc>
                  <a:txBody>
                    <a:bodyPr/>
                    <a:lstStyle/>
                    <a:p>
                      <a:pPr algn="r"/>
                      <a:r>
                        <a:rPr lang="cs-CZ" sz="900" b="1">
                          <a:solidFill>
                            <a:schemeClr val="tx1"/>
                          </a:solidFill>
                          <a:effectLst/>
                        </a:rPr>
                        <a:t>Lokální</a:t>
                      </a: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0" tooltip="Radio 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1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1" tooltip="Classic Prah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Classic Praha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2" tooltip="Radio Čas Rock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Čas Rock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3" tooltip="Rádio Česká Kanada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Česká Kanada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4" tooltip="Dance Rádio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Dance Rádio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5" tooltip="Expres F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Expres FM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6" tooltip="Free Rádio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Free Rádio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7" tooltip="Rádio Haná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Haná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8" tooltip="Hitrádi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(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49" tooltip="Hitrádio City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City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0" tooltip="Hitrádio City 93,7 F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City 93,7 FM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1" tooltip="Hitrádio Černá Hor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Černá Hora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2" tooltip="Hitrádio Drag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Dragon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3" tooltip="Hitrádio Fak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Faktor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4" tooltip="Hitrádio F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FM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5" tooltip="Hitrádio FM Plus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FM Plus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6" tooltip="Hitrádio Or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Orion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7" tooltip="Hitrádio Vysočin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Vysočina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8" tooltip="Hitrádio Zlí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Hitrádio Zlín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)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59" tooltip="Rádio Jih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Jih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0" tooltip="Rádio Krokodý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Krokodýl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1" tooltip="Rádio Kroměříž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Kroměříž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2" tooltip="Netro Life Radio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Netro Life Radio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3" tooltip="Rádio Orlick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Orlicko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4" tooltip="Rádio Otav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Otava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5" tooltip="Radio Relax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Relax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6" tooltip="RockZone 105,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RockZone 105,9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7" tooltip="Radio Rubi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Rubi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8" tooltip="Radio Spi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Spin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69" tooltip="Rádio Zápa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Západ</a:t>
                      </a:r>
                      <a:r>
                        <a:rPr lang="cs-CZ" sz="900" baseline="30000" dirty="0">
                          <a:solidFill>
                            <a:schemeClr val="tx1"/>
                          </a:solidFill>
                          <a:effectLst/>
                        </a:rPr>
                        <a:t>≈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592405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endParaRPr lang="cs-CZ" sz="90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250745"/>
                  </a:ext>
                </a:extLst>
              </a:tr>
              <a:tr h="329673">
                <a:tc>
                  <a:txBody>
                    <a:bodyPr/>
                    <a:lstStyle/>
                    <a:p>
                      <a:pPr algn="r"/>
                      <a:r>
                        <a:rPr lang="cs-CZ" sz="900" b="1">
                          <a:solidFill>
                            <a:schemeClr val="tx1"/>
                          </a:solidFill>
                          <a:effectLst/>
                        </a:rPr>
                        <a:t>DAB</a:t>
                      </a: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0" tooltip="Český rozhlas D-du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D-dur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1" tooltip="Český rozhlas Rádio DAB Praha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Rádio DAB Praha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2" tooltip="Český rozhlas Jazz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Jazz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3" tooltip="Český rozhlas Rádio Juni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Rádio Junior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4" tooltip="Český rozhlas Rádio Retro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Rádio Retro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5" tooltip="Český rozhlas Radio Wav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Radio Wave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6" tooltip="Český rozhlas Radiožurnál Spor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ČRo Radiožurnál Sport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* 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7" tooltip="DAB Plus Top 4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DAB Plus Top 40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8" tooltip="Hlas Prahy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Hlas Prahy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79" tooltip="Pigy Rádio (stránka neexistuje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Pigy Rádio</a:t>
                      </a: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cs-CZ" sz="900" u="none" strike="noStrike" dirty="0">
                          <a:solidFill>
                            <a:schemeClr val="tx1"/>
                          </a:solidFill>
                          <a:effectLst/>
                          <a:hlinkClick r:id="rId80" tooltip="Rádio Sams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Samson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875519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endParaRPr lang="cs-CZ" sz="90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900" dirty="0">
                        <a:solidFill>
                          <a:schemeClr val="tx1"/>
                        </a:solidFill>
                      </a:endParaRPr>
                    </a:p>
                  </a:txBody>
                  <a:tcPr marL="59941" marR="59941" marT="29970" marB="299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7771331"/>
                  </a:ext>
                </a:extLst>
              </a:tr>
              <a:tr h="194807">
                <a:tc>
                  <a:txBody>
                    <a:bodyPr/>
                    <a:lstStyle/>
                    <a:p>
                      <a:pPr algn="r"/>
                      <a:r>
                        <a:rPr lang="cs-CZ" sz="900" b="1">
                          <a:solidFill>
                            <a:schemeClr val="tx1"/>
                          </a:solidFill>
                          <a:effectLst/>
                        </a:rPr>
                        <a:t>ostatní</a:t>
                      </a: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900" u="none" strike="noStrike" dirty="0">
                          <a:solidFill>
                            <a:schemeClr val="tx1"/>
                          </a:solidFill>
                          <a:effectLst/>
                          <a:hlinkClick r:id="rId81" tooltip="Radio France International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Radio France Internationale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effectLst/>
                        </a:rPr>
                        <a:t> • </a:t>
                      </a:r>
                      <a:r>
                        <a:rPr lang="it-IT" sz="900" u="none" strike="noStrike" dirty="0">
                          <a:solidFill>
                            <a:schemeClr val="tx1"/>
                          </a:solidFill>
                          <a:effectLst/>
                          <a:hlinkClick r:id="rId82" tooltip="Rádio Penny liv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Rádio Penny live</a:t>
                      </a:r>
                      <a:endParaRPr lang="it-IT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9941" marR="59941" marT="29970" marB="299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048352"/>
                  </a:ext>
                </a:extLst>
              </a:tr>
            </a:tbl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50D4EAC1-F3F3-4614-BD21-67974C701AD7}"/>
              </a:ext>
            </a:extLst>
      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356480" y="344659"/>
            <a:ext cx="609653" cy="42066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DC979E1-3A13-4261-B0F3-845C20349592}"/>
              </a:ext>
            </a:extLst>
      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047949" y="355341"/>
            <a:ext cx="402371" cy="42066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E3F2C86-4A6E-446C-9189-B083A97EE487}"/>
              </a:ext>
            </a:extLst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542205" y="286742"/>
            <a:ext cx="542591" cy="536494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1FE3A983-0362-444E-96DA-3037BFC3E458}"/>
              </a:ext>
            </a:extLst>
          </p:cNvPr>
          <p:cNvSpPr txBox="1">
            <a:spLocks/>
          </p:cNvSpPr>
          <p:nvPr/>
        </p:nvSpPr>
        <p:spPr>
          <a:xfrm>
            <a:off x="4645479" y="367392"/>
            <a:ext cx="4003342" cy="53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 </a:t>
            </a:r>
            <a:r>
              <a:rPr lang="c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vers. </a:t>
            </a:r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DAB +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F530D183-48DB-8748-B638-8F84A5343A6B}"/>
              </a:ext>
            </a:extLst>
          </p:cNvPr>
          <p:cNvSpPr txBox="1"/>
          <p:nvPr/>
        </p:nvSpPr>
        <p:spPr>
          <a:xfrm>
            <a:off x="18342864" y="2505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18993FD-657F-3D4B-B67F-F0EF96A72153}"/>
              </a:ext>
            </a:extLst>
          </p:cNvPr>
          <p:cNvSpPr txBox="1"/>
          <p:nvPr/>
        </p:nvSpPr>
        <p:spPr>
          <a:xfrm>
            <a:off x="13645662" y="703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33222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93177 -0.00093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80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ok 21">
            <a:extLst>
              <a:ext uri="{FF2B5EF4-FFF2-40B4-BE49-F238E27FC236}">
                <a16:creationId xmlns:a16="http://schemas.microsoft.com/office/drawing/2014/main" id="{23B600E4-8182-E34C-BCC5-FC1FB4B38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4482" y="-24589"/>
            <a:ext cx="18556964" cy="5219700"/>
          </a:xfrm>
          <a:prstGeom prst="rect">
            <a:avLst/>
          </a:prstGeom>
        </p:spPr>
      </p:pic>
      <p:sp>
        <p:nvSpPr>
          <p:cNvPr id="26" name="Nadpis 1">
            <a:extLst>
              <a:ext uri="{FF2B5EF4-FFF2-40B4-BE49-F238E27FC236}">
                <a16:creationId xmlns:a16="http://schemas.microsoft.com/office/drawing/2014/main" id="{6D408956-978B-A84F-9655-75086B6AA9F7}"/>
              </a:ext>
            </a:extLst>
          </p:cNvPr>
          <p:cNvSpPr txBox="1">
            <a:spLocks/>
          </p:cNvSpPr>
          <p:nvPr/>
        </p:nvSpPr>
        <p:spPr>
          <a:xfrm>
            <a:off x="4538972" y="60050"/>
            <a:ext cx="4349382" cy="74906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odnadpis 2">
            <a:extLst>
              <a:ext uri="{FF2B5EF4-FFF2-40B4-BE49-F238E27FC236}">
                <a16:creationId xmlns:a16="http://schemas.microsoft.com/office/drawing/2014/main" id="{CA7C911F-8F0B-7E47-8196-308D1900E141}"/>
              </a:ext>
            </a:extLst>
          </p:cNvPr>
          <p:cNvSpPr txBox="1">
            <a:spLocks/>
          </p:cNvSpPr>
          <p:nvPr/>
        </p:nvSpPr>
        <p:spPr>
          <a:xfrm>
            <a:off x="5115044" y="554989"/>
            <a:ext cx="3773310" cy="5143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450"/>
              </a:spcAft>
              <a:buNone/>
            </a:pPr>
            <a:endParaRPr lang="cs" sz="1650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jekt pre obsah 1">
            <a:extLst>
              <a:ext uri="{FF2B5EF4-FFF2-40B4-BE49-F238E27FC236}">
                <a16:creationId xmlns:a16="http://schemas.microsoft.com/office/drawing/2014/main" id="{214DD978-56C4-A649-85A8-A9BB4A6CDA91}"/>
              </a:ext>
            </a:extLst>
          </p:cNvPr>
          <p:cNvSpPr txBox="1">
            <a:spLocks/>
          </p:cNvSpPr>
          <p:nvPr/>
        </p:nvSpPr>
        <p:spPr>
          <a:xfrm>
            <a:off x="720000" y="1233718"/>
            <a:ext cx="8115300" cy="2671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spcAft>
                <a:spcPts val="450"/>
              </a:spcAft>
            </a:pPr>
            <a:endParaRPr lang="cs-CZ" sz="2000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EA8F3E-F136-45B3-935F-2A7881735064}"/>
              </a:ext>
            </a:extLst>
          </p:cNvPr>
          <p:cNvSpPr txBox="1"/>
          <p:nvPr/>
        </p:nvSpPr>
        <p:spPr>
          <a:xfrm>
            <a:off x="296456" y="1069339"/>
            <a:ext cx="8597170" cy="233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Standard DAB byl vytvořen v 80. letech.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Jeho zastánci deklarovali, že nabízí několik výhod oproti FM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Více stanic, zvýšená odolnost proti šumu, vícecestné šíření ...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Při prvních poslechových testech odborníků v audio oblasti byla zjištěna nižší zvuková kvalita DAB ve srovnání FM ... </a:t>
            </a:r>
          </a:p>
          <a:p>
            <a:pPr marL="214313" indent="-214313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Vylepšená verze systému DAB+ byla uvedena v únoru 2007... </a:t>
            </a:r>
          </a:p>
        </p:txBody>
      </p:sp>
      <p:pic>
        <p:nvPicPr>
          <p:cNvPr id="13" name="Obrázek 2">
            <a:extLst>
              <a:ext uri="{FF2B5EF4-FFF2-40B4-BE49-F238E27FC236}">
                <a16:creationId xmlns:a16="http://schemas.microsoft.com/office/drawing/2014/main" id="{A656E891-8819-6E4C-A5ED-7CBFC17EF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80" y="344659"/>
            <a:ext cx="609653" cy="420660"/>
          </a:xfrm>
          <a:prstGeom prst="rect">
            <a:avLst/>
          </a:prstGeom>
        </p:spPr>
      </p:pic>
      <p:pic>
        <p:nvPicPr>
          <p:cNvPr id="19" name="Obrázek 3">
            <a:extLst>
              <a:ext uri="{FF2B5EF4-FFF2-40B4-BE49-F238E27FC236}">
                <a16:creationId xmlns:a16="http://schemas.microsoft.com/office/drawing/2014/main" id="{0F1064EE-E0F0-264B-8DAA-E5DE63F4A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49" y="355341"/>
            <a:ext cx="402371" cy="420660"/>
          </a:xfrm>
          <a:prstGeom prst="rect">
            <a:avLst/>
          </a:prstGeom>
        </p:spPr>
      </p:pic>
      <p:pic>
        <p:nvPicPr>
          <p:cNvPr id="20" name="Obrázek 4">
            <a:extLst>
              <a:ext uri="{FF2B5EF4-FFF2-40B4-BE49-F238E27FC236}">
                <a16:creationId xmlns:a16="http://schemas.microsoft.com/office/drawing/2014/main" id="{26A8B6C1-AE6D-EC4E-A59A-832F74EC3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2205" y="286742"/>
            <a:ext cx="542591" cy="536494"/>
          </a:xfrm>
          <a:prstGeom prst="rect">
            <a:avLst/>
          </a:prstGeom>
        </p:spPr>
      </p:pic>
      <p:sp>
        <p:nvSpPr>
          <p:cNvPr id="21" name="Nadpis 1">
            <a:extLst>
              <a:ext uri="{FF2B5EF4-FFF2-40B4-BE49-F238E27FC236}">
                <a16:creationId xmlns:a16="http://schemas.microsoft.com/office/drawing/2014/main" id="{8BE38E9D-9BA6-F143-9D72-B68F0B1058FA}"/>
              </a:ext>
            </a:extLst>
          </p:cNvPr>
          <p:cNvSpPr txBox="1">
            <a:spLocks/>
          </p:cNvSpPr>
          <p:nvPr/>
        </p:nvSpPr>
        <p:spPr>
          <a:xfrm>
            <a:off x="4645479" y="367392"/>
            <a:ext cx="4003342" cy="53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 </a:t>
            </a:r>
            <a:r>
              <a:rPr lang="c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vers. </a:t>
            </a:r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DAB +</a:t>
            </a:r>
          </a:p>
        </p:txBody>
      </p:sp>
    </p:spTree>
    <p:extLst>
      <p:ext uri="{BB962C8B-B14F-4D97-AF65-F5344CB8AC3E}">
        <p14:creationId xmlns:p14="http://schemas.microsoft.com/office/powerpoint/2010/main" val="4745183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94028 0.0037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4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>
            <a:extLst>
              <a:ext uri="{FF2B5EF4-FFF2-40B4-BE49-F238E27FC236}">
                <a16:creationId xmlns:a16="http://schemas.microsoft.com/office/drawing/2014/main" id="{00E75113-5865-9A44-BE7B-684E23991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2059" y="-32656"/>
            <a:ext cx="18556964" cy="5219700"/>
          </a:xfrm>
          <a:prstGeom prst="rect">
            <a:avLst/>
          </a:prstGeom>
        </p:spPr>
      </p:pic>
      <p:sp>
        <p:nvSpPr>
          <p:cNvPr id="26" name="Nadpis 1">
            <a:extLst>
              <a:ext uri="{FF2B5EF4-FFF2-40B4-BE49-F238E27FC236}">
                <a16:creationId xmlns:a16="http://schemas.microsoft.com/office/drawing/2014/main" id="{6D408956-978B-A84F-9655-75086B6AA9F7}"/>
              </a:ext>
            </a:extLst>
          </p:cNvPr>
          <p:cNvSpPr txBox="1">
            <a:spLocks/>
          </p:cNvSpPr>
          <p:nvPr/>
        </p:nvSpPr>
        <p:spPr>
          <a:xfrm>
            <a:off x="4538972" y="60050"/>
            <a:ext cx="4349382" cy="74906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28" name="Podnadpis 2">
            <a:extLst>
              <a:ext uri="{FF2B5EF4-FFF2-40B4-BE49-F238E27FC236}">
                <a16:creationId xmlns:a16="http://schemas.microsoft.com/office/drawing/2014/main" id="{CA7C911F-8F0B-7E47-8196-308D1900E141}"/>
              </a:ext>
            </a:extLst>
          </p:cNvPr>
          <p:cNvSpPr txBox="1">
            <a:spLocks/>
          </p:cNvSpPr>
          <p:nvPr/>
        </p:nvSpPr>
        <p:spPr>
          <a:xfrm>
            <a:off x="5115044" y="554989"/>
            <a:ext cx="3773310" cy="5143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450"/>
              </a:spcAft>
              <a:buNone/>
            </a:pPr>
            <a:endParaRPr lang="cs" sz="1650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DFDCDF7B-297F-4065-827D-4950B394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578" y="1270940"/>
            <a:ext cx="8975327" cy="3389396"/>
          </a:xfrm>
        </p:spPr>
        <p:txBody>
          <a:bodyPr numCol="2">
            <a:normAutofit/>
          </a:bodyPr>
          <a:lstStyle/>
          <a:p>
            <a:r>
              <a:rPr lang="cs-CZ" sz="2400" dirty="0">
                <a:solidFill>
                  <a:srgbClr val="FFFF00"/>
                </a:solidFill>
              </a:rPr>
              <a:t>Podmínky pro rozvoj DAB + </a:t>
            </a:r>
          </a:p>
          <a:p>
            <a:r>
              <a:rPr lang="cs-CZ" sz="2400" dirty="0">
                <a:solidFill>
                  <a:srgbClr val="FFFF00"/>
                </a:solidFill>
              </a:rPr>
              <a:t>legislativní změna </a:t>
            </a:r>
            <a:r>
              <a:rPr lang="cs-CZ" sz="2400" dirty="0" err="1">
                <a:solidFill>
                  <a:srgbClr val="FFFF00"/>
                </a:solidFill>
              </a:rPr>
              <a:t>ČRo</a:t>
            </a:r>
            <a:endParaRPr lang="cs-CZ" sz="2400" dirty="0">
              <a:solidFill>
                <a:srgbClr val="FFFF00"/>
              </a:solidFill>
            </a:endParaRPr>
          </a:p>
          <a:p>
            <a:r>
              <a:rPr lang="cs-CZ" sz="2400" dirty="0">
                <a:solidFill>
                  <a:srgbClr val="FFFF00"/>
                </a:solidFill>
              </a:rPr>
              <a:t>osvěta ČRo, RTI, TELEKO</a:t>
            </a:r>
          </a:p>
          <a:p>
            <a:r>
              <a:rPr lang="cs-CZ" sz="2400" dirty="0">
                <a:solidFill>
                  <a:srgbClr val="FFFF00"/>
                </a:solidFill>
              </a:rPr>
              <a:t>penetrace přijímačů DAB</a:t>
            </a:r>
          </a:p>
          <a:p>
            <a:endParaRPr lang="cs-CZ" sz="2400" dirty="0">
              <a:solidFill>
                <a:srgbClr val="FFFF00"/>
              </a:solidFill>
            </a:endParaRPr>
          </a:p>
          <a:p>
            <a:endParaRPr lang="cs-CZ" sz="24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FFFF00"/>
                </a:solidFill>
              </a:rPr>
              <a:t> </a:t>
            </a:r>
          </a:p>
          <a:p>
            <a:pPr marL="490538" indent="-220663">
              <a:tabLst>
                <a:tab pos="396875" algn="l"/>
              </a:tabLst>
            </a:pPr>
            <a:r>
              <a:rPr lang="cs-CZ" sz="2400" dirty="0">
                <a:solidFill>
                  <a:srgbClr val="FFFF00"/>
                </a:solidFill>
              </a:rPr>
              <a:t>10. 10. 2022</a:t>
            </a:r>
          </a:p>
          <a:p>
            <a:pPr marL="490538" indent="-220663">
              <a:tabLst>
                <a:tab pos="396875" algn="l"/>
              </a:tabLst>
            </a:pPr>
            <a:r>
              <a:rPr lang="cs-CZ" sz="2400" dirty="0">
                <a:solidFill>
                  <a:srgbClr val="FFFF00"/>
                </a:solidFill>
              </a:rPr>
              <a:t>10. 10. 2025</a:t>
            </a:r>
          </a:p>
          <a:p>
            <a:pPr marL="490538" indent="-220663">
              <a:tabLst>
                <a:tab pos="396875" algn="l"/>
              </a:tabLst>
            </a:pPr>
            <a:r>
              <a:rPr lang="cs-CZ" sz="2400" dirty="0">
                <a:solidFill>
                  <a:srgbClr val="FFFF00"/>
                </a:solidFill>
              </a:rPr>
              <a:t>transformační licence, ostatní licence</a:t>
            </a:r>
          </a:p>
          <a:p>
            <a:pPr marL="490538" indent="-220663">
              <a:tabLst>
                <a:tab pos="396875" algn="l"/>
              </a:tabLst>
            </a:pPr>
            <a:r>
              <a:rPr lang="cs-CZ" sz="2400" dirty="0">
                <a:solidFill>
                  <a:srgbClr val="FFFF00"/>
                </a:solidFill>
              </a:rPr>
              <a:t>obchodní model</a:t>
            </a:r>
          </a:p>
          <a:p>
            <a:endParaRPr lang="cs-CZ" dirty="0">
              <a:solidFill>
                <a:srgbClr val="FFFF00"/>
              </a:solidFill>
            </a:endParaRPr>
          </a:p>
          <a:p>
            <a:endParaRPr lang="cs-CZ" dirty="0">
              <a:solidFill>
                <a:srgbClr val="FFFF00"/>
              </a:solidFill>
            </a:endParaRPr>
          </a:p>
          <a:p>
            <a:endParaRPr lang="cs-CZ" dirty="0">
              <a:solidFill>
                <a:srgbClr val="FFFF00"/>
              </a:solidFill>
            </a:endParaRPr>
          </a:p>
        </p:txBody>
      </p:sp>
      <p:pic>
        <p:nvPicPr>
          <p:cNvPr id="11" name="Obrázek 2">
            <a:extLst>
              <a:ext uri="{FF2B5EF4-FFF2-40B4-BE49-F238E27FC236}">
                <a16:creationId xmlns:a16="http://schemas.microsoft.com/office/drawing/2014/main" id="{8ED89DBC-E55C-8240-8CE4-E5984E2A1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80" y="344659"/>
            <a:ext cx="609653" cy="420660"/>
          </a:xfrm>
          <a:prstGeom prst="rect">
            <a:avLst/>
          </a:prstGeom>
        </p:spPr>
      </p:pic>
      <p:pic>
        <p:nvPicPr>
          <p:cNvPr id="12" name="Obrázek 3">
            <a:extLst>
              <a:ext uri="{FF2B5EF4-FFF2-40B4-BE49-F238E27FC236}">
                <a16:creationId xmlns:a16="http://schemas.microsoft.com/office/drawing/2014/main" id="{D336A0A7-159D-D54D-871B-A3F051B5D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49" y="355341"/>
            <a:ext cx="402371" cy="420660"/>
          </a:xfrm>
          <a:prstGeom prst="rect">
            <a:avLst/>
          </a:prstGeom>
        </p:spPr>
      </p:pic>
      <p:pic>
        <p:nvPicPr>
          <p:cNvPr id="13" name="Obrázek 4">
            <a:extLst>
              <a:ext uri="{FF2B5EF4-FFF2-40B4-BE49-F238E27FC236}">
                <a16:creationId xmlns:a16="http://schemas.microsoft.com/office/drawing/2014/main" id="{4657AB55-6059-AD4F-B419-B3E5CA6B4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205" y="286742"/>
            <a:ext cx="542591" cy="536494"/>
          </a:xfrm>
          <a:prstGeom prst="rect">
            <a:avLst/>
          </a:prstGeom>
        </p:spPr>
      </p:pic>
      <p:sp>
        <p:nvSpPr>
          <p:cNvPr id="14" name="Nadpis 1">
            <a:extLst>
              <a:ext uri="{FF2B5EF4-FFF2-40B4-BE49-F238E27FC236}">
                <a16:creationId xmlns:a16="http://schemas.microsoft.com/office/drawing/2014/main" id="{0F431A8E-B282-4248-85D6-420B6824A9A8}"/>
              </a:ext>
            </a:extLst>
          </p:cNvPr>
          <p:cNvSpPr txBox="1">
            <a:spLocks/>
          </p:cNvSpPr>
          <p:nvPr/>
        </p:nvSpPr>
        <p:spPr>
          <a:xfrm>
            <a:off x="4645479" y="367392"/>
            <a:ext cx="4003342" cy="53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 </a:t>
            </a:r>
            <a:r>
              <a:rPr lang="c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vers. </a:t>
            </a:r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DAB +</a:t>
            </a:r>
          </a:p>
        </p:txBody>
      </p:sp>
    </p:spTree>
    <p:extLst>
      <p:ext uri="{BB962C8B-B14F-4D97-AF65-F5344CB8AC3E}">
        <p14:creationId xmlns:p14="http://schemas.microsoft.com/office/powerpoint/2010/main" val="15358845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0.93177 -0.00093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80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ok 22">
            <a:extLst>
              <a:ext uri="{FF2B5EF4-FFF2-40B4-BE49-F238E27FC236}">
                <a16:creationId xmlns:a16="http://schemas.microsoft.com/office/drawing/2014/main" id="{8D115679-C722-124F-9BCE-ECA3DEF68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4482" y="-24589"/>
            <a:ext cx="18556964" cy="5219700"/>
          </a:xfrm>
          <a:prstGeom prst="rect">
            <a:avLst/>
          </a:prstGeom>
        </p:spPr>
      </p:pic>
      <p:sp>
        <p:nvSpPr>
          <p:cNvPr id="26" name="Nadpis 1">
            <a:extLst>
              <a:ext uri="{FF2B5EF4-FFF2-40B4-BE49-F238E27FC236}">
                <a16:creationId xmlns:a16="http://schemas.microsoft.com/office/drawing/2014/main" id="{6D408956-978B-A84F-9655-75086B6AA9F7}"/>
              </a:ext>
            </a:extLst>
          </p:cNvPr>
          <p:cNvSpPr txBox="1">
            <a:spLocks/>
          </p:cNvSpPr>
          <p:nvPr/>
        </p:nvSpPr>
        <p:spPr>
          <a:xfrm>
            <a:off x="4538972" y="60050"/>
            <a:ext cx="4349382" cy="74906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odnadpis 2">
            <a:extLst>
              <a:ext uri="{FF2B5EF4-FFF2-40B4-BE49-F238E27FC236}">
                <a16:creationId xmlns:a16="http://schemas.microsoft.com/office/drawing/2014/main" id="{CA7C911F-8F0B-7E47-8196-308D1900E141}"/>
              </a:ext>
            </a:extLst>
          </p:cNvPr>
          <p:cNvSpPr txBox="1">
            <a:spLocks/>
          </p:cNvSpPr>
          <p:nvPr/>
        </p:nvSpPr>
        <p:spPr>
          <a:xfrm>
            <a:off x="5115044" y="554989"/>
            <a:ext cx="3773310" cy="5143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450"/>
              </a:spcAft>
              <a:buNone/>
            </a:pPr>
            <a:endParaRPr lang="cs" sz="1650" spc="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jekt pre obsah 1">
            <a:extLst>
              <a:ext uri="{FF2B5EF4-FFF2-40B4-BE49-F238E27FC236}">
                <a16:creationId xmlns:a16="http://schemas.microsoft.com/office/drawing/2014/main" id="{214DD978-56C4-A649-85A8-A9BB4A6CDA91}"/>
              </a:ext>
            </a:extLst>
          </p:cNvPr>
          <p:cNvSpPr txBox="1">
            <a:spLocks/>
          </p:cNvSpPr>
          <p:nvPr/>
        </p:nvSpPr>
        <p:spPr>
          <a:xfrm>
            <a:off x="720000" y="1233718"/>
            <a:ext cx="8115300" cy="2671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spcAft>
                <a:spcPts val="450"/>
              </a:spcAft>
            </a:pPr>
            <a:endParaRPr lang="cs-CZ" sz="2000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EA8F3E-F136-45B3-935F-2A7881735064}"/>
              </a:ext>
            </a:extLst>
          </p:cNvPr>
          <p:cNvSpPr txBox="1"/>
          <p:nvPr/>
        </p:nvSpPr>
        <p:spPr>
          <a:xfrm>
            <a:off x="255646" y="973000"/>
            <a:ext cx="8769821" cy="2572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FM bude paralelně vedle DAB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DAB tematické programy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Po úspěšném přechodu na DVB-T2 se zaměřujeme na DAB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Připravujeme  testování nejnovějších technologií 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FF00"/>
                </a:solidFill>
              </a:rPr>
              <a:t>Jako v DTT se chceme stát významným operátorem DAB sítí</a:t>
            </a:r>
          </a:p>
          <a:p>
            <a:pPr algn="r" defTabSz="685800">
              <a:lnSpc>
                <a:spcPct val="150000"/>
              </a:lnSpc>
              <a:spcBef>
                <a:spcPts val="750"/>
              </a:spcBef>
            </a:pPr>
            <a:r>
              <a:rPr lang="cs-CZ" sz="2200" dirty="0">
                <a:solidFill>
                  <a:srgbClr val="FFFF00"/>
                </a:solidFill>
              </a:rPr>
              <a:t>„Ve správnou dobu na správném místě...“</a:t>
            </a:r>
          </a:p>
        </p:txBody>
      </p:sp>
      <p:pic>
        <p:nvPicPr>
          <p:cNvPr id="19" name="Obrázek 2">
            <a:extLst>
              <a:ext uri="{FF2B5EF4-FFF2-40B4-BE49-F238E27FC236}">
                <a16:creationId xmlns:a16="http://schemas.microsoft.com/office/drawing/2014/main" id="{23FEEAE4-B90E-DA4C-90E5-9576577B9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80" y="344659"/>
            <a:ext cx="609653" cy="420660"/>
          </a:xfrm>
          <a:prstGeom prst="rect">
            <a:avLst/>
          </a:prstGeom>
        </p:spPr>
      </p:pic>
      <p:pic>
        <p:nvPicPr>
          <p:cNvPr id="20" name="Obrázek 3">
            <a:extLst>
              <a:ext uri="{FF2B5EF4-FFF2-40B4-BE49-F238E27FC236}">
                <a16:creationId xmlns:a16="http://schemas.microsoft.com/office/drawing/2014/main" id="{BB8C252E-F405-2F4E-AD05-574F3E456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49" y="355341"/>
            <a:ext cx="402371" cy="420660"/>
          </a:xfrm>
          <a:prstGeom prst="rect">
            <a:avLst/>
          </a:prstGeom>
        </p:spPr>
      </p:pic>
      <p:pic>
        <p:nvPicPr>
          <p:cNvPr id="21" name="Obrázek 4">
            <a:extLst>
              <a:ext uri="{FF2B5EF4-FFF2-40B4-BE49-F238E27FC236}">
                <a16:creationId xmlns:a16="http://schemas.microsoft.com/office/drawing/2014/main" id="{DCB7F6A1-2705-5B4D-9258-1365803332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2205" y="286742"/>
            <a:ext cx="542591" cy="536494"/>
          </a:xfrm>
          <a:prstGeom prst="rect">
            <a:avLst/>
          </a:prstGeom>
        </p:spPr>
      </p:pic>
      <p:sp>
        <p:nvSpPr>
          <p:cNvPr id="22" name="Nadpis 1">
            <a:extLst>
              <a:ext uri="{FF2B5EF4-FFF2-40B4-BE49-F238E27FC236}">
                <a16:creationId xmlns:a16="http://schemas.microsoft.com/office/drawing/2014/main" id="{073027E6-6FEB-D84F-936E-0018DB0EA2C0}"/>
              </a:ext>
            </a:extLst>
          </p:cNvPr>
          <p:cNvSpPr txBox="1">
            <a:spLocks/>
          </p:cNvSpPr>
          <p:nvPr/>
        </p:nvSpPr>
        <p:spPr>
          <a:xfrm>
            <a:off x="4645479" y="367392"/>
            <a:ext cx="4003342" cy="53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 </a:t>
            </a:r>
            <a:r>
              <a:rPr lang="c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vers. </a:t>
            </a:r>
            <a:r>
              <a:rPr lang="c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DAB +</a:t>
            </a:r>
          </a:p>
        </p:txBody>
      </p:sp>
    </p:spTree>
    <p:extLst>
      <p:ext uri="{BB962C8B-B14F-4D97-AF65-F5344CB8AC3E}">
        <p14:creationId xmlns:p14="http://schemas.microsoft.com/office/powerpoint/2010/main" val="6959772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94028 0.0037 " pathEditMode="relative" rAng="0" ptsTypes="AA">
                                      <p:cBhvr>
                                        <p:cTn id="6" dur="1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4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Zástupný objekt pre obsah 10">
            <a:extLst>
              <a:ext uri="{FF2B5EF4-FFF2-40B4-BE49-F238E27FC236}">
                <a16:creationId xmlns:a16="http://schemas.microsoft.com/office/drawing/2014/main" id="{1FA9FE3F-8E97-0844-83E7-10C12639E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030" cy="51435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E4A019A-4120-4C9A-8234-0BCD8E301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211" y="350265"/>
            <a:ext cx="2584928" cy="178018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012ED28-7306-4AD9-97B1-68EA652DC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589" y="2631057"/>
            <a:ext cx="2158171" cy="215817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AE86AAA-9666-4CF5-9877-2AA65E7E2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07" y="1934017"/>
            <a:ext cx="1572904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43593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ymová stopa">
  <a:themeElements>
    <a:clrScheme name="Dymová stopa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Dymová stopa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ymová stopa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636</TotalTime>
  <Words>493</Words>
  <Application>Microsoft Office PowerPoint</Application>
  <PresentationFormat>Předvádění na obrazovce (16:9)</PresentationFormat>
  <Paragraphs>58</Paragraphs>
  <Slides>10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Dymová stopa</vt:lpstr>
      <vt:lpstr>FM vers. DAB +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DIGIMEDIA 2021_FM vers. DAB+</dc:title>
  <dc:creator>Roztočil Martin |</dc:creator>
  <cp:keywords>DIGIMEDIA 2021_FM vers. DAB+</cp:keywords>
  <cp:lastModifiedBy>Jan Potůček</cp:lastModifiedBy>
  <cp:revision>44</cp:revision>
  <dcterms:created xsi:type="dcterms:W3CDTF">2021-04-26T20:30:34Z</dcterms:created>
  <dcterms:modified xsi:type="dcterms:W3CDTF">2021-09-21T20:54:14Z</dcterms:modified>
</cp:coreProperties>
</file>