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68" r:id="rId5"/>
    <p:sldId id="260" r:id="rId6"/>
    <p:sldId id="264" r:id="rId7"/>
    <p:sldId id="282" r:id="rId8"/>
    <p:sldId id="279" r:id="rId9"/>
    <p:sldId id="280" r:id="rId10"/>
    <p:sldId id="281" r:id="rId11"/>
    <p:sldId id="267" r:id="rId12"/>
    <p:sldId id="285" r:id="rId13"/>
    <p:sldId id="266" r:id="rId14"/>
    <p:sldId id="273" r:id="rId15"/>
    <p:sldId id="271" r:id="rId16"/>
    <p:sldId id="286" r:id="rId17"/>
    <p:sldId id="287" r:id="rId18"/>
    <p:sldId id="276" r:id="rId19"/>
    <p:sldId id="270" r:id="rId2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6" autoAdjust="0"/>
    <p:restoredTop sz="94635" autoAdjust="0"/>
  </p:normalViewPr>
  <p:slideViewPr>
    <p:cSldViewPr>
      <p:cViewPr varScale="1">
        <p:scale>
          <a:sx n="63" d="100"/>
          <a:sy n="63" d="100"/>
        </p:scale>
        <p:origin x="138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/>
              <a:t>Kliknutím lze upravit styl předlohy.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D01B7-E444-433D-AAB7-D8905ED96217}" type="datetimeFigureOut">
              <a:rPr lang="cs-CZ" smtClean="0"/>
              <a:t>24.09.2021</a:t>
            </a:fld>
            <a:endParaRPr lang="cs-CZ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538A-6245-4D7B-B630-F7D57E587F74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D01B7-E444-433D-AAB7-D8905ED96217}" type="datetimeFigureOut">
              <a:rPr lang="cs-CZ" smtClean="0"/>
              <a:t>24.09.2021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538A-6245-4D7B-B630-F7D57E587F7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D01B7-E444-433D-AAB7-D8905ED96217}" type="datetimeFigureOut">
              <a:rPr lang="cs-CZ" smtClean="0"/>
              <a:t>24.09.2021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538A-6245-4D7B-B630-F7D57E587F74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D01B7-E444-433D-AAB7-D8905ED96217}" type="datetimeFigureOut">
              <a:rPr lang="cs-CZ" smtClean="0"/>
              <a:t>24.09.2021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538A-6245-4D7B-B630-F7D57E587F7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D01B7-E444-433D-AAB7-D8905ED96217}" type="datetimeFigureOut">
              <a:rPr lang="cs-CZ" smtClean="0"/>
              <a:t>24.09.2021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538A-6245-4D7B-B630-F7D57E587F7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D01B7-E444-433D-AAB7-D8905ED96217}" type="datetimeFigureOut">
              <a:rPr lang="cs-CZ" smtClean="0"/>
              <a:t>24.09.2021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538A-6245-4D7B-B630-F7D57E587F7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D01B7-E444-433D-AAB7-D8905ED96217}" type="datetimeFigureOut">
              <a:rPr lang="cs-CZ" smtClean="0"/>
              <a:t>24.09.2021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538A-6245-4D7B-B630-F7D57E587F7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D01B7-E444-433D-AAB7-D8905ED96217}" type="datetimeFigureOut">
              <a:rPr lang="cs-CZ" smtClean="0"/>
              <a:t>24.09.2021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538A-6245-4D7B-B630-F7D57E587F7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D01B7-E444-433D-AAB7-D8905ED96217}" type="datetimeFigureOut">
              <a:rPr lang="cs-CZ" smtClean="0"/>
              <a:t>24.09.2021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92538A-6245-4D7B-B630-F7D57E587F74}" type="slidenum">
              <a:rPr lang="cs-CZ" smtClean="0"/>
              <a:t>‹#›</a:t>
            </a:fld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/>
              <a:t>Kliknutím na ikonu přidáte obrázek.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D01B7-E444-433D-AAB7-D8905ED96217}" type="datetimeFigureOut">
              <a:rPr lang="cs-CZ" smtClean="0"/>
              <a:t>24.09.2021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538A-6245-4D7B-B630-F7D57E587F7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D01B7-E444-433D-AAB7-D8905ED96217}" type="datetimeFigureOut">
              <a:rPr lang="cs-CZ" smtClean="0"/>
              <a:t>24.09.2021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538A-6245-4D7B-B630-F7D57E587F7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/>
              <a:t>Kliknutím lze upravit styly předlohy textu.</a:t>
            </a:r>
          </a:p>
          <a:p>
            <a:pPr lvl="1" eaLnBrk="1" latinLnBrk="0" hangingPunct="1"/>
            <a:r>
              <a:rPr kumimoji="0" lang="cs-CZ"/>
              <a:t>Druhá úroveň</a:t>
            </a:r>
          </a:p>
          <a:p>
            <a:pPr lvl="2" eaLnBrk="1" latinLnBrk="0" hangingPunct="1"/>
            <a:r>
              <a:rPr kumimoji="0" lang="cs-CZ"/>
              <a:t>Třetí úroveň</a:t>
            </a:r>
          </a:p>
          <a:p>
            <a:pPr lvl="3" eaLnBrk="1" latinLnBrk="0" hangingPunct="1"/>
            <a:r>
              <a:rPr kumimoji="0" lang="cs-CZ"/>
              <a:t>Čtvrtá úroveň</a:t>
            </a:r>
          </a:p>
          <a:p>
            <a:pPr lvl="4" eaLnBrk="1" latinLnBrk="0" hangingPunct="1"/>
            <a:r>
              <a:rPr kumimoji="0" lang="cs-CZ"/>
              <a:t>Pátá úroveň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0FD01B7-E444-433D-AAB7-D8905ED96217}" type="datetimeFigureOut">
              <a:rPr lang="cs-CZ" smtClean="0"/>
              <a:t>24.09.2021</a:t>
            </a:fld>
            <a:endParaRPr lang="cs-CZ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92538A-6245-4D7B-B630-F7D57E587F74}" type="slidenum">
              <a:rPr lang="cs-CZ" smtClean="0"/>
              <a:t>‹#›</a:t>
            </a:fld>
            <a:endParaRPr lang="cs-CZ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i="1" dirty="0">
                <a:effectLst/>
              </a:rPr>
              <a:t>DIGIMEDIA 2021</a:t>
            </a:r>
            <a:r>
              <a:rPr lang="cs-CZ" dirty="0">
                <a:effectLst/>
              </a:rPr>
              <a:t> 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  <a:p>
            <a:endParaRPr lang="cs-CZ" dirty="0"/>
          </a:p>
          <a:p>
            <a:r>
              <a:rPr lang="cs-CZ" sz="3200" dirty="0"/>
              <a:t>Ministerstvo kultury</a:t>
            </a:r>
          </a:p>
        </p:txBody>
      </p:sp>
    </p:spTree>
    <p:extLst>
      <p:ext uri="{BB962C8B-B14F-4D97-AF65-F5344CB8AC3E}">
        <p14:creationId xmlns:p14="http://schemas.microsoft.com/office/powerpoint/2010/main" val="4200431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251520" y="2690336"/>
            <a:ext cx="871296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600" b="1" dirty="0"/>
              <a:t>Návrh rozvoje zemského digitálního vysílání Českého rozhlasu</a:t>
            </a:r>
          </a:p>
          <a:p>
            <a:pPr algn="ctr"/>
            <a:endParaRPr lang="cs-CZ" dirty="0"/>
          </a:p>
          <a:p>
            <a:pPr algn="ctr"/>
            <a:endParaRPr lang="cs-CZ" dirty="0"/>
          </a:p>
          <a:p>
            <a:pPr algn="ctr"/>
            <a:r>
              <a:rPr lang="cs-CZ" sz="2000" b="1" dirty="0"/>
              <a:t>Schválený vládou ČR usnesením č. 730,  ze dne 24. srpna 2016</a:t>
            </a:r>
          </a:p>
        </p:txBody>
      </p:sp>
    </p:spTree>
    <p:extLst>
      <p:ext uri="{BB962C8B-B14F-4D97-AF65-F5344CB8AC3E}">
        <p14:creationId xmlns:p14="http://schemas.microsoft.com/office/powerpoint/2010/main" val="1331389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539552" y="1340768"/>
            <a:ext cx="813690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b="1" dirty="0"/>
              <a:t>Po schválení předloženého materiálu vládou České republiky: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cs-CZ" b="1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cs-CZ" b="1" dirty="0"/>
              <a:t>Vyhradit Českému rozhlasu rádiové kmitočty v souladu s postupy podle zákona o elektronických komunikacích (zákon č. 127/2005 Sb.) na dobu 2016-2021 (gestor ČTÚ)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cs-CZ" b="1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cs-CZ" b="1" dirty="0"/>
              <a:t>Zahájit řádné zemské digitální vysílání Českého rozhlasu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cs-CZ" b="1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cs-CZ" b="1" dirty="0"/>
              <a:t>Zřídit na MK poradní koordinační orgán pro vyhodnocování postupu a přípravu dalších rozhodnutí v oblasti digitalizace rozhlasového vysílání do 6 měsíců od realizace bodu 2 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cs-CZ" b="1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cs-CZ" b="1" dirty="0"/>
              <a:t>Vyhodnotit etapu zahájení řádného zemského digitálního vysílání Českého rozhlasu a rozvoj digitálního rozhlasového vysílání a zpracovat Strategii rozvoje zemského rozhlasového vysílání vč. návrhu regulačního a legislativního rámce (termín: 2021, MK ve spolupráci s MPO, RRTV, Českým rozhlasem a ČTÚ) </a:t>
            </a:r>
          </a:p>
        </p:txBody>
      </p:sp>
    </p:spTree>
    <p:extLst>
      <p:ext uri="{BB962C8B-B14F-4D97-AF65-F5344CB8AC3E}">
        <p14:creationId xmlns:p14="http://schemas.microsoft.com/office/powerpoint/2010/main" val="1482521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95536" y="2132856"/>
            <a:ext cx="813690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b="1" dirty="0"/>
              <a:t>Poradní koordinační orgán </a:t>
            </a:r>
          </a:p>
          <a:p>
            <a:pPr algn="ctr"/>
            <a:r>
              <a:rPr lang="cs-CZ" sz="3200" b="1" dirty="0"/>
              <a:t>pro vyhodnocování postupu </a:t>
            </a:r>
          </a:p>
          <a:p>
            <a:pPr algn="ctr"/>
            <a:r>
              <a:rPr lang="cs-CZ" sz="3200" b="1" dirty="0"/>
              <a:t>pro přípravu dalších rozhodnutí v oblasti digitalizace rozhlasového spektra.</a:t>
            </a:r>
          </a:p>
        </p:txBody>
      </p:sp>
    </p:spTree>
    <p:extLst>
      <p:ext uri="{BB962C8B-B14F-4D97-AF65-F5344CB8AC3E}">
        <p14:creationId xmlns:p14="http://schemas.microsoft.com/office/powerpoint/2010/main" val="2987361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EA6AF3B2-5E46-4897-B9B5-27CE5E8DD8BF}"/>
              </a:ext>
            </a:extLst>
          </p:cNvPr>
          <p:cNvSpPr txBox="1"/>
          <p:nvPr/>
        </p:nvSpPr>
        <p:spPr>
          <a:xfrm>
            <a:off x="755576" y="2060848"/>
            <a:ext cx="756084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400" b="1" dirty="0"/>
              <a:t>Vládní materiál předpokládal, že možné přijetí klíčového strategického politického rozhodnutí o obecném zavedení digitálního rozhlasového vysílání bude situováno nejdříve do roku 2021 tak, aby byl dostatečný časový prostor k realizaci opatření souvisejících s ukončením platnosti licencí v pásmu FM v roce 2025.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72441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683568" y="1997839"/>
            <a:ext cx="77048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/>
            <a:r>
              <a:rPr lang="cs-CZ" sz="2400" b="1" dirty="0"/>
              <a:t>Představy jednotlivých zúčastněných subjektů ohledně podoby a procesu rozvoje digitálního rozhlasového vysílání se však ukazovaly být stále natolik neslučitelné, že nebylo možné dospět ke konsensu, na jehož základě by bylo možné určit s definitivní platností koncepci a harmonogram rozvoje digitálního rozhlasového vysílání. </a:t>
            </a:r>
          </a:p>
        </p:txBody>
      </p:sp>
    </p:spTree>
    <p:extLst>
      <p:ext uri="{BB962C8B-B14F-4D97-AF65-F5344CB8AC3E}">
        <p14:creationId xmlns:p14="http://schemas.microsoft.com/office/powerpoint/2010/main" val="813281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7964ABC9-63CB-460F-800D-EB2AE7F595A6}"/>
              </a:ext>
            </a:extLst>
          </p:cNvPr>
          <p:cNvSpPr txBox="1"/>
          <p:nvPr/>
        </p:nvSpPr>
        <p:spPr>
          <a:xfrm>
            <a:off x="863588" y="2505670"/>
            <a:ext cx="741682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400" b="1" dirty="0"/>
              <a:t>Činnost Koordinačního orgánu také ovlivnilo podání soukromých provozovatelů rozhlasového vysílání k Úřadu pro ochranu hospodářské soutěže a k Evropské komisi. </a:t>
            </a:r>
          </a:p>
          <a:p>
            <a:pPr algn="just"/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1214932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4655E706-2A55-489D-B183-C7BAE9513A5C}"/>
              </a:ext>
            </a:extLst>
          </p:cNvPr>
          <p:cNvSpPr txBox="1"/>
          <p:nvPr/>
        </p:nvSpPr>
        <p:spPr>
          <a:xfrm>
            <a:off x="1259632" y="1844824"/>
            <a:ext cx="684076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400" dirty="0"/>
              <a:t>Poradní koordinační orgán tak musel především hledat odpovědi na řadu otázek, aby bylo možno dojít k nějakému společnému stanovisku.</a:t>
            </a:r>
          </a:p>
          <a:p>
            <a:pPr algn="just"/>
            <a:endParaRPr lang="cs-CZ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400" dirty="0"/>
              <a:t>Tyto otázky je možné rozdělit do dvou skupin</a:t>
            </a:r>
          </a:p>
          <a:p>
            <a:pPr marL="800100" lvl="1" indent="-342900" algn="just">
              <a:buAutoNum type="arabicPeriod"/>
            </a:pPr>
            <a:r>
              <a:rPr lang="cs-CZ" sz="2400" dirty="0" err="1"/>
              <a:t>Strategicko</a:t>
            </a:r>
            <a:r>
              <a:rPr lang="cs-CZ" sz="2400" dirty="0"/>
              <a:t> – politické</a:t>
            </a:r>
          </a:p>
          <a:p>
            <a:pPr marL="800100" lvl="1" indent="-342900" algn="just">
              <a:buAutoNum type="arabicPeriod"/>
            </a:pPr>
            <a:r>
              <a:rPr lang="cs-CZ" sz="2400" dirty="0"/>
              <a:t>Technické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75564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15C3D6B7-57CD-41A3-89F1-B164F24ECA5B}"/>
              </a:ext>
            </a:extLst>
          </p:cNvPr>
          <p:cNvSpPr txBox="1"/>
          <p:nvPr/>
        </p:nvSpPr>
        <p:spPr>
          <a:xfrm>
            <a:off x="755576" y="1268760"/>
            <a:ext cx="748883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err="1"/>
              <a:t>Strategicko</a:t>
            </a:r>
            <a:r>
              <a:rPr lang="cs-CZ" sz="2400" dirty="0"/>
              <a:t> – politické </a:t>
            </a:r>
          </a:p>
          <a:p>
            <a:endParaRPr lang="cs-CZ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cs-CZ" dirty="0"/>
              <a:t>Jak vnímáte ze své pozice možnost přechodu na digitální šíření signálu?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cs-CZ" dirty="0"/>
              <a:t>Jaký je váš názor na switch </a:t>
            </a:r>
            <a:r>
              <a:rPr lang="cs-CZ" dirty="0" err="1"/>
              <a:t>off</a:t>
            </a:r>
            <a:r>
              <a:rPr lang="cs-CZ" dirty="0"/>
              <a:t> FM pásma?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cs-CZ" dirty="0"/>
              <a:t>Jaké by byly vaše požadavky na státní orgány pro spuštění procesu přechodu?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cs-CZ" dirty="0"/>
              <a:t>Jakou máte představu o využití prostoru v multiplexech?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cs-CZ" dirty="0"/>
              <a:t>Jste připraveni nést souběžné náklady na vysílání v FM a DAB+?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cs-CZ" dirty="0"/>
              <a:t>Jaké % pokrytí obyvatelstva signálem DAB+ považujete za limitní pro přechod?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cs-CZ" dirty="0"/>
              <a:t>Jakou penetraci obyvatelstva DAB+ přístroji považujete za limitní pro přechod?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cs-CZ" dirty="0"/>
              <a:t>Jaký předpokládáte dopad na rozhlasový trh?</a:t>
            </a:r>
          </a:p>
          <a:p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32906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09F660D3-87D8-4A6D-8A5D-CA147D1AD983}"/>
              </a:ext>
            </a:extLst>
          </p:cNvPr>
          <p:cNvSpPr txBox="1"/>
          <p:nvPr/>
        </p:nvSpPr>
        <p:spPr>
          <a:xfrm>
            <a:off x="899592" y="1052736"/>
            <a:ext cx="72008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Technické:</a:t>
            </a:r>
          </a:p>
          <a:p>
            <a:endParaRPr lang="cs-CZ" sz="2400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cs-CZ" dirty="0"/>
              <a:t>Kolik je plánováno multiplexů a kolik v nich bude prostoru?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cs-CZ" dirty="0"/>
              <a:t>Kdy je možno očekávat dokončení koordinace digitálních sítí?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cs-CZ" dirty="0"/>
              <a:t>Bude tento digitální prostor postačovat k překlopení  analogových programů současných vysílatelů do digitálního prostoru?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cs-CZ" dirty="0"/>
              <a:t>Kolik v rámci těchto multiplexů bude potřeba stanovišť pro zachování 100% úrovně stávajícího pokrytí a kolik budou odhadované náklady výstavby?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cs-CZ" dirty="0"/>
              <a:t>Kdy lze očekávat spuštění tendrů?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cs-CZ" dirty="0"/>
              <a:t>Co bude rozhodující pro případné vypnutí analogové sítě (50% penetrace digitálními přijímači nebo pokrytí signálem)?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cs-CZ" dirty="0"/>
              <a:t>Co bude s analogovými licencemi, pokud se nestihne dokončit proces digitalizace do roku 2025?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cs-CZ" dirty="0"/>
              <a:t>Je současné FM pásmo potřeba uvolňovat?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cs-CZ" dirty="0"/>
              <a:t>Co bude s VKV frekvencemi po dokončení přechodu na digitální vysílání?</a:t>
            </a:r>
          </a:p>
        </p:txBody>
      </p:sp>
    </p:spTree>
    <p:extLst>
      <p:ext uri="{BB962C8B-B14F-4D97-AF65-F5344CB8AC3E}">
        <p14:creationId xmlns:p14="http://schemas.microsoft.com/office/powerpoint/2010/main" val="2396107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610958" y="1556792"/>
            <a:ext cx="79220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400" b="1" dirty="0"/>
              <a:t>Digitální rozhlasové vysílání nenahrazuje vysílání analogové, ale je další veřejně dostupnou platformou šíření rozhlasového vysílání.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685020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610958" y="1556792"/>
            <a:ext cx="79220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400" b="1" dirty="0"/>
              <a:t>Digitální rozhlasové vysílání nenahrazuje vysílání analogové, ale je další veřejně dostupnou platformou šíření rozhlasového vysílání.</a:t>
            </a:r>
            <a:endParaRPr lang="cs-CZ" sz="2400" dirty="0"/>
          </a:p>
        </p:txBody>
      </p:sp>
      <p:sp>
        <p:nvSpPr>
          <p:cNvPr id="3" name="Obdélník 2"/>
          <p:cNvSpPr/>
          <p:nvPr/>
        </p:nvSpPr>
        <p:spPr>
          <a:xfrm>
            <a:off x="623778" y="3316050"/>
            <a:ext cx="79220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400" b="1" dirty="0"/>
              <a:t>Na straně druhé jsou kapacitní možnosti analogového FM vysílání v České republice prakticky vyčerpány, což významně omezuje možnost jeho rozšiřování nebo vzniku nových programů.</a:t>
            </a:r>
          </a:p>
        </p:txBody>
      </p:sp>
    </p:spTree>
    <p:extLst>
      <p:ext uri="{BB962C8B-B14F-4D97-AF65-F5344CB8AC3E}">
        <p14:creationId xmlns:p14="http://schemas.microsoft.com/office/powerpoint/2010/main" val="1002041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683568" y="2090172"/>
            <a:ext cx="792088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400" b="1" dirty="0"/>
              <a:t>V průběhu práce koordinačního orgánu se stále zřetelněji ukazovalo na případech snahy o digitální rozhlasové vysílání v jednotlivých státech Evropské unie, že šíření vysílání v systému DAB, není zdaleka natolik perspektivní technologickou platformu digitálního rozhlasového vysílání, aby jeho rozvoj byl spojován pouze s touto technologií.</a:t>
            </a:r>
          </a:p>
        </p:txBody>
      </p:sp>
    </p:spTree>
    <p:extLst>
      <p:ext uri="{BB962C8B-B14F-4D97-AF65-F5344CB8AC3E}">
        <p14:creationId xmlns:p14="http://schemas.microsoft.com/office/powerpoint/2010/main" val="935699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827584" y="1268760"/>
            <a:ext cx="7488832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cs-CZ" sz="2800" b="1" dirty="0"/>
              <a:t>Čas jako rizikový faktor.</a:t>
            </a:r>
          </a:p>
          <a:p>
            <a:pPr lvl="0" algn="just"/>
            <a:endParaRPr lang="cs-CZ" sz="2800" b="1" dirty="0"/>
          </a:p>
          <a:p>
            <a:pPr lvl="0" algn="just"/>
            <a:r>
              <a:rPr lang="cs-CZ" sz="2400" dirty="0"/>
              <a:t>Zde je potřeba upozornit na datum 10.10.2025, kdy všem soukromým vysílatelům končí analogové licence na jejichž základě vysílají. </a:t>
            </a:r>
          </a:p>
          <a:p>
            <a:pPr lvl="0" algn="just"/>
            <a:r>
              <a:rPr lang="cs-CZ" sz="2400" dirty="0"/>
              <a:t>Rada pro rozhlasové a televizní vysílání nemá žádný zákonný předpis na jehož základě by mohla přidělovat analogové licence za toto datum. </a:t>
            </a:r>
          </a:p>
          <a:p>
            <a:pPr lvl="0" algn="just"/>
            <a:r>
              <a:rPr lang="cs-CZ" sz="2400" dirty="0"/>
              <a:t>Pokud by se nepřijalo nějaké legislativní opatření, museli by všichni po tomto datu své vysílání ukončit. </a:t>
            </a:r>
          </a:p>
          <a:p>
            <a:pPr lvl="0" algn="just"/>
            <a:r>
              <a:rPr lang="cs-CZ" sz="2400" dirty="0"/>
              <a:t>FM pásmo by tak prakticky ztichnulo. </a:t>
            </a:r>
          </a:p>
          <a:p>
            <a:pPr lvl="0" algn="just"/>
            <a:endParaRPr lang="cs-CZ" sz="2400" b="1" dirty="0"/>
          </a:p>
        </p:txBody>
      </p:sp>
    </p:spTree>
    <p:extLst>
      <p:ext uri="{BB962C8B-B14F-4D97-AF65-F5344CB8AC3E}">
        <p14:creationId xmlns:p14="http://schemas.microsoft.com/office/powerpoint/2010/main" val="2686847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611560" y="1536174"/>
            <a:ext cx="76328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cs-CZ" sz="2400" b="1" dirty="0"/>
              <a:t>Závěry z jednání:</a:t>
            </a:r>
            <a:r>
              <a:rPr lang="cs-CZ" sz="2400" dirty="0"/>
              <a:t>	 	</a:t>
            </a:r>
          </a:p>
          <a:p>
            <a:pPr lvl="0" algn="just"/>
            <a:endParaRPr lang="cs-CZ" sz="2400" dirty="0"/>
          </a:p>
          <a:p>
            <a:pPr marL="342900" lvl="0" indent="-342900" algn="just">
              <a:buFont typeface="Wingdings" panose="05000000000000000000" pitchFamily="2" charset="2"/>
              <a:buChar char="§"/>
            </a:pPr>
            <a:r>
              <a:rPr lang="cs-CZ" sz="2400" dirty="0"/>
              <a:t>Koordinační poradní orgán se bude zabývat řešením možností pokračování vysílání v FM pásmu a jeho dalším možným využitím</a:t>
            </a:r>
          </a:p>
          <a:p>
            <a:pPr marL="342900" lvl="0" indent="-342900" algn="just">
              <a:buFont typeface="Wingdings" panose="05000000000000000000" pitchFamily="2" charset="2"/>
              <a:buChar char="§"/>
            </a:pPr>
            <a:r>
              <a:rPr lang="cs-CZ" sz="2400" dirty="0"/>
              <a:t>Zavádění vysílání v systému DAB+ nevyžaduje státem řízený proces jako v případě TV vysílání, budoucnost této technologie určí trh s tím, že bude třeba rozhodnout o další participaci </a:t>
            </a:r>
            <a:r>
              <a:rPr lang="cs-CZ" sz="2400" dirty="0" err="1"/>
              <a:t>Čro</a:t>
            </a:r>
            <a:r>
              <a:rPr lang="cs-CZ" sz="2400" dirty="0"/>
              <a:t>.</a:t>
            </a:r>
          </a:p>
          <a:p>
            <a:pPr marL="342900" lvl="0" indent="-342900" algn="just">
              <a:buFont typeface="Wingdings" panose="05000000000000000000" pitchFamily="2" charset="2"/>
              <a:buChar char="§"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406435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611560" y="1536174"/>
            <a:ext cx="76328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cs-CZ" sz="2400" b="1" dirty="0"/>
              <a:t>Legislativní změny:</a:t>
            </a:r>
            <a:r>
              <a:rPr lang="cs-CZ" sz="2400" dirty="0"/>
              <a:t>	 	</a:t>
            </a:r>
          </a:p>
          <a:p>
            <a:pPr lvl="0" algn="just"/>
            <a:endParaRPr lang="cs-CZ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cs-CZ" sz="2400" dirty="0">
                <a:effectLst/>
                <a:ea typeface="Times New Roman" panose="02020603050405020304" pitchFamily="18" charset="0"/>
              </a:rPr>
              <a:t>novela zákona č. 127/2005 Sb., o elektronických komunikacích, která obsahuje i novelu zákona č. 484/1991 Sb., o Českém rozhlasu</a:t>
            </a:r>
          </a:p>
          <a:p>
            <a:pPr lvl="0"/>
            <a:endParaRPr lang="cs-CZ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cs-CZ" sz="2400" dirty="0">
                <a:effectLst/>
                <a:ea typeface="Times New Roman" panose="02020603050405020304" pitchFamily="18" charset="0"/>
              </a:rPr>
              <a:t>poslanecký návrh novely zákona č. 196/2009 Sb., který byl začleněn jako pozměňovací návrh k návrhu zákona, kterým se mění některé zákony v souvislosti s další elektronizací postupů orgánů veřejné moci. 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8666271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747173" y="2348880"/>
            <a:ext cx="391927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8000" b="1" dirty="0"/>
              <a:t>Jak dál?</a:t>
            </a:r>
          </a:p>
        </p:txBody>
      </p:sp>
    </p:spTree>
    <p:extLst>
      <p:ext uri="{BB962C8B-B14F-4D97-AF65-F5344CB8AC3E}">
        <p14:creationId xmlns:p14="http://schemas.microsoft.com/office/powerpoint/2010/main" val="3960172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7" y="873897"/>
            <a:ext cx="7931167" cy="582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42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451276" y="3244334"/>
            <a:ext cx="41977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/>
              <a:t>Děkuji za pozornost.</a:t>
            </a:r>
          </a:p>
        </p:txBody>
      </p:sp>
    </p:spTree>
    <p:extLst>
      <p:ext uri="{BB962C8B-B14F-4D97-AF65-F5344CB8AC3E}">
        <p14:creationId xmlns:p14="http://schemas.microsoft.com/office/powerpoint/2010/main" val="25406058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638</TotalTime>
  <Words>818</Words>
  <Application>Microsoft Office PowerPoint</Application>
  <PresentationFormat>Předvádění na obrazovce (4:3)</PresentationFormat>
  <Paragraphs>70</Paragraphs>
  <Slides>19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5" baseType="lpstr">
      <vt:lpstr>Arial</vt:lpstr>
      <vt:lpstr>Calibri</vt:lpstr>
      <vt:lpstr>Constantia</vt:lpstr>
      <vt:lpstr>Wingdings</vt:lpstr>
      <vt:lpstr>Wingdings 2</vt:lpstr>
      <vt:lpstr>Tok</vt:lpstr>
      <vt:lpstr>DIGIMEDIA 2021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Bouška Milan</dc:creator>
  <cp:lastModifiedBy>Jan Potůček</cp:lastModifiedBy>
  <cp:revision>31</cp:revision>
  <dcterms:created xsi:type="dcterms:W3CDTF">2018-09-19T08:33:58Z</dcterms:created>
  <dcterms:modified xsi:type="dcterms:W3CDTF">2021-09-24T13:27:47Z</dcterms:modified>
</cp:coreProperties>
</file>