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9" r:id="rId2"/>
    <p:sldId id="266" r:id="rId3"/>
    <p:sldId id="271" r:id="rId4"/>
    <p:sldId id="272" r:id="rId5"/>
    <p:sldId id="273" r:id="rId6"/>
    <p:sldId id="267" r:id="rId7"/>
  </p:sldIdLst>
  <p:sldSz cx="9144000" cy="5143500" type="screen16x9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">
          <p15:clr>
            <a:srgbClr val="A4A3A4"/>
          </p15:clr>
        </p15:guide>
        <p15:guide id="2" orient="horz" pos="2857">
          <p15:clr>
            <a:srgbClr val="A4A3A4"/>
          </p15:clr>
        </p15:guide>
        <p15:guide id="3" orient="horz" pos="2634">
          <p15:clr>
            <a:srgbClr val="A4A3A4"/>
          </p15:clr>
        </p15:guide>
        <p15:guide id="4" pos="5532">
          <p15:clr>
            <a:srgbClr val="A4A3A4"/>
          </p15:clr>
        </p15:guide>
        <p15:guide id="5" pos="229">
          <p15:clr>
            <a:srgbClr val="A4A3A4"/>
          </p15:clr>
        </p15:guide>
        <p15:guide id="6" pos="1726">
          <p15:clr>
            <a:srgbClr val="A4A3A4"/>
          </p15:clr>
        </p15:guide>
        <p15:guide id="7" pos="1497">
          <p15:clr>
            <a:srgbClr val="A4A3A4"/>
          </p15:clr>
        </p15:guide>
        <p15:guide id="8" pos="3218">
          <p15:clr>
            <a:srgbClr val="A4A3A4"/>
          </p15:clr>
        </p15:guide>
        <p15:guide id="9" pos="29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8D"/>
    <a:srgbClr val="B9E0F7"/>
    <a:srgbClr val="13B5EA"/>
    <a:srgbClr val="FF33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528" y="56"/>
      </p:cViewPr>
      <p:guideLst>
        <p:guide orient="horz" pos="223"/>
        <p:guide orient="horz" pos="2857"/>
        <p:guide orient="horz" pos="2634"/>
        <p:guide pos="5532"/>
        <p:guide pos="229"/>
        <p:guide pos="1726"/>
        <p:guide pos="1497"/>
        <p:guide pos="3218"/>
        <p:guide pos="2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14" d="100"/>
          <a:sy n="114" d="100"/>
        </p:scale>
        <p:origin x="-2358" y="-102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4734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21.09.2021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21.09.2021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46545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1" y="2133601"/>
            <a:ext cx="4293313" cy="30098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4241007"/>
            <a:ext cx="2320925" cy="90249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63538" y="356639"/>
            <a:ext cx="8418512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4358922"/>
            <a:ext cx="1213200" cy="5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1931998"/>
            <a:ext cx="4035426" cy="321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63538" y="977251"/>
            <a:ext cx="8418512" cy="135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297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363538" y="912777"/>
            <a:ext cx="8418512" cy="326869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08575" y="359267"/>
            <a:ext cx="3673475" cy="43088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363537" y="356640"/>
            <a:ext cx="4384675" cy="382483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108575" y="796532"/>
            <a:ext cx="3673475" cy="33849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363538" y="908011"/>
            <a:ext cx="8418512" cy="327346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524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46545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1" y="2133601"/>
            <a:ext cx="4293313" cy="30098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4241007"/>
            <a:ext cx="2320925" cy="90249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363538" y="1350000"/>
            <a:ext cx="8418512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4358922"/>
            <a:ext cx="1213200" cy="5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1931998"/>
            <a:ext cx="4035426" cy="321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558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1931999"/>
            <a:ext cx="4035425" cy="321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 userDrawn="1"/>
        </p:nvSpPr>
        <p:spPr>
          <a:xfrm>
            <a:off x="1" y="1"/>
            <a:ext cx="9143999" cy="4535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63538" y="908011"/>
            <a:ext cx="8418512" cy="3273464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40025" y="4535489"/>
            <a:ext cx="2008187" cy="6080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chemeClr val="bg1"/>
                </a:solidFill>
              </a:rPr>
              <a:t>Petr Očko</a:t>
            </a:r>
          </a:p>
          <a:p>
            <a:r>
              <a:rPr lang="cs-CZ" sz="900" dirty="0">
                <a:solidFill>
                  <a:schemeClr val="bg1"/>
                </a:solidFill>
              </a:rPr>
              <a:t>náměstek ministra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363538" y="4535488"/>
            <a:ext cx="2012949" cy="60801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chemeClr val="bg1"/>
                </a:solidFill>
              </a:rPr>
              <a:t>Televizní vysílání po dokončení přechodu na DVB-T2</a:t>
            </a:r>
            <a:br>
              <a:rPr lang="cs-CZ" sz="900" dirty="0">
                <a:solidFill>
                  <a:schemeClr val="bg1"/>
                </a:solidFill>
              </a:rPr>
            </a:br>
            <a:endParaRPr lang="cs-CZ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94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3" r:id="rId4"/>
    <p:sldLayoutId id="2147483655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igi.ctu.cz/dtv/pokryti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1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Televizní vysílání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po dokončení přechodu na DVB-T2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CBFEF182-D4DE-47D1-BED9-5FC8047BDB75}"/>
              </a:ext>
            </a:extLst>
          </p:cNvPr>
          <p:cNvSpPr txBox="1">
            <a:spLocks/>
          </p:cNvSpPr>
          <p:nvPr/>
        </p:nvSpPr>
        <p:spPr>
          <a:xfrm>
            <a:off x="363538" y="2571750"/>
            <a:ext cx="5584978" cy="1890788"/>
          </a:xfrm>
          <a:prstGeom prst="rect">
            <a:avLst/>
          </a:prstGeom>
        </p:spPr>
        <p:txBody>
          <a:bodyPr vert="horz" wrap="square" lIns="0" tIns="36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/>
              <a:t>Ing. Petr Očko, Ph.D.</a:t>
            </a:r>
            <a:endParaRPr lang="en-US" sz="2000" dirty="0"/>
          </a:p>
          <a:p>
            <a:r>
              <a:rPr lang="cs-CZ" sz="1600" dirty="0"/>
              <a:t>náměstek ministra pro řízení sekce digitalizace a inovací</a:t>
            </a:r>
          </a:p>
          <a:p>
            <a:r>
              <a:rPr lang="cs-CZ" sz="1600" dirty="0"/>
              <a:t>Ministerstvo průmyslu a obchodu</a:t>
            </a:r>
          </a:p>
          <a:p>
            <a:r>
              <a:rPr lang="cs-CZ" sz="1600" dirty="0"/>
              <a:t>Praha, 22. září 2021, konference </a:t>
            </a:r>
            <a:r>
              <a:rPr lang="cs-CZ" sz="1600" dirty="0" err="1"/>
              <a:t>Digimedia</a:t>
            </a:r>
            <a:r>
              <a:rPr lang="cs-CZ" sz="1600" dirty="0"/>
              <a:t> 2021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90109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1107996"/>
          </a:xfrm>
        </p:spPr>
        <p:txBody>
          <a:bodyPr/>
          <a:lstStyle/>
          <a:p>
            <a:r>
              <a:rPr lang="cs-CZ" dirty="0"/>
              <a:t>Dokončení procesu přechodu na standard DVB-T2 v roce 2020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Závěrečná zpráva projednána vládou 19. 4. 2021</a:t>
            </a:r>
          </a:p>
          <a:p>
            <a:pPr lvl="1"/>
            <a:r>
              <a:rPr lang="cs-CZ" dirty="0"/>
              <a:t>Proces přechodu proběhl úspěšně</a:t>
            </a:r>
          </a:p>
          <a:p>
            <a:pPr lvl="1"/>
            <a:r>
              <a:rPr lang="cs-CZ" dirty="0"/>
              <a:t>Tři sítě (21, 22, 23) pokrývají 99,9 % obyvatel a čtvrtá síť (24) pokrývá 97,6 % obyvatel, viz. </a:t>
            </a:r>
            <a:r>
              <a:rPr lang="cs-CZ" dirty="0">
                <a:hlinkClick r:id="rId2"/>
              </a:rPr>
              <a:t>https://digi.ctu.cz/dtv/pokryti/</a:t>
            </a:r>
            <a:endParaRPr lang="cs-CZ" dirty="0"/>
          </a:p>
          <a:p>
            <a:pPr lvl="1"/>
            <a:endParaRPr lang="cs-CZ" dirty="0"/>
          </a:p>
          <a:p>
            <a:pPr lvl="3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770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BCFB58C6-6B0B-4C73-A4FA-F4DA6F371FA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3538" y="908010"/>
            <a:ext cx="8418512" cy="3438437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sz="1500" dirty="0"/>
              <a:t>podíl z celkového počtu osob v dané skupině			</a:t>
            </a:r>
          </a:p>
          <a:p>
            <a:r>
              <a:rPr lang="cs-CZ" sz="1500" dirty="0"/>
              <a:t>Zdroj: ČSÚ, Šetření o využívání ICT v domácnostech a mezi jednotlivci</a:t>
            </a:r>
          </a:p>
          <a:p>
            <a:r>
              <a:rPr lang="cs-CZ" sz="1500" dirty="0"/>
              <a:t>Informační společnost v číslech - 2021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52E3129-306F-4943-BB16-6E796F874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8" y="384791"/>
            <a:ext cx="8418512" cy="492443"/>
          </a:xfrm>
        </p:spPr>
        <p:txBody>
          <a:bodyPr/>
          <a:lstStyle/>
          <a:p>
            <a:r>
              <a:rPr lang="cs-CZ" sz="3200" dirty="0"/>
              <a:t>Osoby v Česku sledující videa na internetu; 2020</a:t>
            </a:r>
          </a:p>
        </p:txBody>
      </p:sp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28467927-ADBD-4D51-A645-E312CF3474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988032"/>
              </p:ext>
            </p:extLst>
          </p:nvPr>
        </p:nvGraphicFramePr>
        <p:xfrm>
          <a:off x="448882" y="927513"/>
          <a:ext cx="3911264" cy="2352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771640" imgH="1667055" progId="Excel.Sheet.12">
                  <p:embed/>
                </p:oleObj>
              </mc:Choice>
              <mc:Fallback>
                <p:oleObj name="Worksheet" r:id="rId2" imgW="2771640" imgH="166705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8882" y="927513"/>
                        <a:ext cx="3911264" cy="2352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5D810E7C-2B27-4703-88E2-F129041B1A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750411"/>
              </p:ext>
            </p:extLst>
          </p:nvPr>
        </p:nvGraphicFramePr>
        <p:xfrm>
          <a:off x="4869199" y="877234"/>
          <a:ext cx="3911264" cy="2365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771640" imgH="1676400" progId="Excel.Sheet.12">
                  <p:embed/>
                </p:oleObj>
              </mc:Choice>
              <mc:Fallback>
                <p:oleObj name="Worksheet" r:id="rId4" imgW="2771640" imgH="16764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69199" y="877234"/>
                        <a:ext cx="3911264" cy="2365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3929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52E3129-306F-4943-BB16-6E796F874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8" y="200126"/>
            <a:ext cx="8558212" cy="861774"/>
          </a:xfrm>
        </p:spPr>
        <p:txBody>
          <a:bodyPr/>
          <a:lstStyle/>
          <a:p>
            <a:r>
              <a:rPr lang="cs-CZ" sz="2800" dirty="0"/>
              <a:t>Trend: roste sledovanost videí na nelineárních platformách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1E76BD9-0117-4B35-8E82-5A18745AE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725" y="977900"/>
            <a:ext cx="1464775" cy="318227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8F5E7B6E-4F43-4DA7-BD7F-5B286EC58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687" y="3427662"/>
            <a:ext cx="3619013" cy="58275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42A59FF6-3140-48DD-85E3-2C8D556E2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39" y="1025429"/>
            <a:ext cx="3300411" cy="16915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626606D-A02A-4A4E-9362-FEF454C26E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3050" y="1304985"/>
            <a:ext cx="5829300" cy="82170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2E0E057F-7323-4515-899B-B0AD984D52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6525" y="2230158"/>
            <a:ext cx="3720175" cy="964128"/>
          </a:xfrm>
          <a:prstGeom prst="rect">
            <a:avLst/>
          </a:prstGeom>
        </p:spPr>
      </p:pic>
      <p:sp>
        <p:nvSpPr>
          <p:cNvPr id="13" name="Zástupný symbol pro obsah 1">
            <a:extLst>
              <a:ext uri="{FF2B5EF4-FFF2-40B4-BE49-F238E27FC236}">
                <a16:creationId xmlns:a16="http://schemas.microsoft.com/office/drawing/2014/main" id="{8DB38B87-357D-456F-927D-B9AD6CAD20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3538" y="1715837"/>
            <a:ext cx="8418512" cy="3153171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sz="1200" dirty="0"/>
              <a:t>Zdroj: ČT - zpráva o měření veřejné hodnoty vysílání v r. 2020/ATO – </a:t>
            </a:r>
            <a:r>
              <a:rPr lang="cs-CZ" sz="1200" dirty="0" err="1"/>
              <a:t>Nielsen</a:t>
            </a:r>
            <a:r>
              <a:rPr lang="cs-CZ" sz="1200" dirty="0"/>
              <a:t> </a:t>
            </a:r>
            <a:r>
              <a:rPr lang="cs-CZ" sz="1200" dirty="0" err="1"/>
              <a:t>Admosphere</a:t>
            </a:r>
            <a:endParaRPr lang="cs-CZ" sz="1200" dirty="0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F468C54D-FB5D-4CE1-AC60-4A0E55AEFF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8350" y="2445222"/>
            <a:ext cx="1336938" cy="20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86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52E3129-306F-4943-BB16-6E796F874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8" y="415569"/>
            <a:ext cx="8558212" cy="430887"/>
          </a:xfrm>
        </p:spPr>
        <p:txBody>
          <a:bodyPr/>
          <a:lstStyle/>
          <a:p>
            <a:r>
              <a:rPr lang="cs-CZ" sz="2800" dirty="0"/>
              <a:t>Konvergence lineárních a nelineárních platforem</a:t>
            </a:r>
          </a:p>
        </p:txBody>
      </p:sp>
      <p:sp>
        <p:nvSpPr>
          <p:cNvPr id="13" name="Zástupný symbol pro obsah 1">
            <a:extLst>
              <a:ext uri="{FF2B5EF4-FFF2-40B4-BE49-F238E27FC236}">
                <a16:creationId xmlns:a16="http://schemas.microsoft.com/office/drawing/2014/main" id="{8DB38B87-357D-456F-927D-B9AD6CAD20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2394" y="753854"/>
            <a:ext cx="8418512" cy="3153171"/>
          </a:xfrm>
        </p:spPr>
        <p:txBody>
          <a:bodyPr>
            <a:normAutofit/>
          </a:bodyPr>
          <a:lstStyle/>
          <a:p>
            <a:pPr lvl="1"/>
            <a:r>
              <a:rPr lang="cs-CZ" dirty="0"/>
              <a:t>nastupující 5G sítě</a:t>
            </a:r>
          </a:p>
          <a:p>
            <a:pPr lvl="1"/>
            <a:r>
              <a:rPr lang="cs-CZ" dirty="0"/>
              <a:t>5G aliance v ČR</a:t>
            </a:r>
          </a:p>
          <a:p>
            <a:pPr lvl="1"/>
            <a:r>
              <a:rPr lang="cs-CZ" dirty="0"/>
              <a:t>testy 5G pro vysílání</a:t>
            </a:r>
          </a:p>
          <a:p>
            <a:pPr lvl="1"/>
            <a:endParaRPr lang="cs-CZ" dirty="0"/>
          </a:p>
          <a:p>
            <a:pPr lvl="1"/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sz="1200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9DCC719-D293-4CF9-B1B9-5E8F0818D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952" y="953130"/>
            <a:ext cx="2641602" cy="2446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1F88153-E957-4EDA-BEBE-4AC61B8EF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53" y="1043973"/>
            <a:ext cx="2724150" cy="2264314"/>
          </a:xfrm>
          <a:prstGeom prst="rect">
            <a:avLst/>
          </a:prstGeom>
        </p:spPr>
      </p:pic>
      <p:grpSp>
        <p:nvGrpSpPr>
          <p:cNvPr id="16" name="Group 4">
            <a:extLst>
              <a:ext uri="{FF2B5EF4-FFF2-40B4-BE49-F238E27FC236}">
                <a16:creationId xmlns:a16="http://schemas.microsoft.com/office/drawing/2014/main" id="{2BC05FE9-9F7B-45AF-8FA0-D6640DA4F96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9189" y="2571750"/>
            <a:ext cx="2083968" cy="1079216"/>
            <a:chOff x="2671" y="121"/>
            <a:chExt cx="1931" cy="1000"/>
          </a:xfrm>
          <a:solidFill>
            <a:srgbClr val="FFFFFF"/>
          </a:solidFill>
        </p:grpSpPr>
        <p:sp>
          <p:nvSpPr>
            <p:cNvPr id="17" name="AutoShape 3">
              <a:extLst>
                <a:ext uri="{FF2B5EF4-FFF2-40B4-BE49-F238E27FC236}">
                  <a16:creationId xmlns:a16="http://schemas.microsoft.com/office/drawing/2014/main" id="{3F60FEA4-0738-4097-B181-9A49580556F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71" y="121"/>
              <a:ext cx="1931" cy="1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004B8D"/>
                </a:solidFill>
              </a:endParaRPr>
            </a:p>
          </p:txBody>
        </p:sp>
        <p:pic>
          <p:nvPicPr>
            <p:cNvPr id="18" name="Picture 5">
              <a:extLst>
                <a:ext uri="{FF2B5EF4-FFF2-40B4-BE49-F238E27FC236}">
                  <a16:creationId xmlns:a16="http://schemas.microsoft.com/office/drawing/2014/main" id="{E6091B70-04B4-4F20-A632-84AB362E95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1" y="121"/>
              <a:ext cx="1936" cy="1005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" name="Picture 8" descr="Výsledek obrázku pro 5g x-cast">
            <a:extLst>
              <a:ext uri="{FF2B5EF4-FFF2-40B4-BE49-F238E27FC236}">
                <a16:creationId xmlns:a16="http://schemas.microsoft.com/office/drawing/2014/main" id="{97C24E3D-51DE-4A1E-BC4C-02129142A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400" y="218052"/>
            <a:ext cx="939803" cy="60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248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3734270068"/>
      </p:ext>
    </p:extLst>
  </p:cSld>
  <p:clrMapOvr>
    <a:masterClrMapping/>
  </p:clrMapOvr>
</p:sld>
</file>

<file path=ppt/theme/theme1.xml><?xml version="1.0" encoding="utf-8"?>
<a:theme xmlns:a="http://schemas.openxmlformats.org/drawingml/2006/main" name="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modrá B</Template>
  <TotalTime>178</TotalTime>
  <Words>183</Words>
  <Application>Microsoft Office PowerPoint</Application>
  <PresentationFormat>Předvádění na obrazovce (16:9)</PresentationFormat>
  <Paragraphs>37</Paragraphs>
  <Slides>6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Calibri</vt:lpstr>
      <vt:lpstr>Předloha V1</vt:lpstr>
      <vt:lpstr>Worksheet</vt:lpstr>
      <vt:lpstr>Televizní vysílání</vt:lpstr>
      <vt:lpstr>Dokončení procesu přechodu na standard DVB-T2 v roce 2020</vt:lpstr>
      <vt:lpstr>Osoby v Česku sledující videa na internetu; 2020</vt:lpstr>
      <vt:lpstr>Trend: roste sledovanost videí na nelineárních platformách</vt:lpstr>
      <vt:lpstr>Konvergence lineárních a nelineárních platforem</vt:lpstr>
      <vt:lpstr>Děkuji za pozornost</vt:lpstr>
    </vt:vector>
  </TitlesOfParts>
  <Company>S-Comp Centre CZ s.r.o.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Televizní vysílání</dc:title>
  <dc:creator>Schneider Luděk</dc:creator>
  <cp:lastModifiedBy>Jan Potůček</cp:lastModifiedBy>
  <cp:revision>18</cp:revision>
  <dcterms:created xsi:type="dcterms:W3CDTF">2021-09-18T12:19:19Z</dcterms:created>
  <dcterms:modified xsi:type="dcterms:W3CDTF">2021-09-21T17:56:34Z</dcterms:modified>
</cp:coreProperties>
</file>